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87" r:id="rId3"/>
    <p:sldId id="288" r:id="rId4"/>
    <p:sldId id="291" r:id="rId5"/>
    <p:sldId id="292" r:id="rId6"/>
    <p:sldId id="290" r:id="rId7"/>
    <p:sldId id="275" r:id="rId8"/>
    <p:sldId id="293" r:id="rId9"/>
    <p:sldId id="295" r:id="rId10"/>
    <p:sldId id="296" r:id="rId11"/>
    <p:sldId id="297" r:id="rId12"/>
    <p:sldId id="300" r:id="rId13"/>
    <p:sldId id="294" r:id="rId14"/>
    <p:sldId id="305" r:id="rId15"/>
    <p:sldId id="306" r:id="rId16"/>
    <p:sldId id="307" r:id="rId17"/>
    <p:sldId id="309" r:id="rId18"/>
    <p:sldId id="310" r:id="rId19"/>
    <p:sldId id="311" r:id="rId20"/>
    <p:sldId id="318" r:id="rId21"/>
    <p:sldId id="319" r:id="rId22"/>
    <p:sldId id="324" r:id="rId23"/>
    <p:sldId id="286" r:id="rId24"/>
  </p:sldIdLst>
  <p:sldSz cx="12192000" cy="6858000"/>
  <p:notesSz cx="7102475" cy="102330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9900"/>
    <a:srgbClr val="FFFFCC"/>
    <a:srgbClr val="A3A3A3"/>
    <a:srgbClr val="EB7C30"/>
    <a:srgbClr val="4472C3"/>
    <a:srgbClr val="1B7CD5"/>
    <a:srgbClr val="F25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91" autoAdjust="0"/>
    <p:restoredTop sz="64925" autoAdjust="0"/>
  </p:normalViewPr>
  <p:slideViewPr>
    <p:cSldViewPr snapToGrid="0">
      <p:cViewPr varScale="1">
        <p:scale>
          <a:sx n="47" d="100"/>
          <a:sy n="47" d="100"/>
        </p:scale>
        <p:origin x="1314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17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scene3d>
              <a:camera prst="orthographicFront"/>
              <a:lightRig rig="contrasting" dir="t">
                <a:rot lat="0" lon="0" rev="7800000"/>
              </a:lightRig>
            </a:scene3d>
            <a:sp3d>
              <a:bevelT w="139700" h="139700"/>
            </a:sp3d>
          </c:spPr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c:spPr>
            <c:extLst>
              <c:ext xmlns:c16="http://schemas.microsoft.com/office/drawing/2014/chart" uri="{C3380CC4-5D6E-409C-BE32-E72D297353CC}">
                <c16:uniqueId val="{00000001-730E-4835-912D-1EAE7F49FB35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c:spPr>
            <c:extLst>
              <c:ext xmlns:c16="http://schemas.microsoft.com/office/drawing/2014/chart" uri="{C3380CC4-5D6E-409C-BE32-E72D297353CC}">
                <c16:uniqueId val="{00000003-730E-4835-912D-1EAE7F49FB35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c:spPr>
            <c:extLst>
              <c:ext xmlns:c16="http://schemas.microsoft.com/office/drawing/2014/chart" uri="{C3380CC4-5D6E-409C-BE32-E72D297353CC}">
                <c16:uniqueId val="{00000005-730E-4835-912D-1EAE7F49FB35}"/>
              </c:ext>
            </c:extLst>
          </c:dPt>
          <c:val>
            <c:numRef>
              <c:f>Sheet1!$A$3:$A$5</c:f>
              <c:numCache>
                <c:formatCode>General</c:formatCode>
                <c:ptCount val="3"/>
                <c:pt idx="0">
                  <c:v>39</c:v>
                </c:pt>
                <c:pt idx="1">
                  <c:v>90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30E-4835-912D-1EAE7F49F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6567377-B71E-48B9-B263-A31E6EAB8D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A4094F-01AE-4AB4-843E-4B143E0473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FC488-CB4A-48C3-AA6A-9E21E6D38A08}" type="datetimeFigureOut">
              <a:rPr lang="zh-CN" altLang="en-US" smtClean="0"/>
              <a:t>2019/1/13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950E0E-8CB9-4C69-98EB-978394CCF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8163" cy="512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3911AE-9DE2-4D46-8821-40B8CCC5BA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5" y="9720263"/>
            <a:ext cx="3078163" cy="512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DCA69-FF08-4422-BE49-D977A55CE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097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AFD064E-6DEC-48E4-9340-D8C0A4751B19}" type="datetimeFigureOut">
              <a:rPr lang="zh-CN" altLang="en-US" smtClean="0"/>
              <a:t>2019/1/13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7AFC1D9E-999B-4752-99BF-82875CED45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7206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1D9E-999B-4752-99BF-82875CED455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449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1D9E-999B-4752-99BF-82875CED455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256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1D9E-999B-4752-99BF-82875CED455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47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1D9E-999B-4752-99BF-82875CED455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844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1D9E-999B-4752-99BF-82875CED455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95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sz="1300" dirty="0"/>
          </a:p>
          <a:p>
            <a:br>
              <a:rPr lang="en-US" altLang="zh-CN" sz="1300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1D9E-999B-4752-99BF-82875CED455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511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1D9E-999B-4752-99BF-82875CED455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779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sz="1300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1D9E-999B-4752-99BF-82875CED455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154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sz="1300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1D9E-999B-4752-99BF-82875CED455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789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1D9E-999B-4752-99BF-82875CED455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882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1D9E-999B-4752-99BF-82875CED455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290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1D9E-999B-4752-99BF-82875CED455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988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1D9E-999B-4752-99BF-82875CED455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13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1D9E-999B-4752-99BF-82875CED455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42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1D9E-999B-4752-99BF-82875CED455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090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you for your attention.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F7F0B-E495-451E-94F2-AB22E61425B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383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1D9E-999B-4752-99BF-82875CED455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04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1D9E-999B-4752-99BF-82875CED455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149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1D9E-999B-4752-99BF-82875CED455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86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1D9E-999B-4752-99BF-82875CED455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061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5A808-C203-4A49-9252-D14D38F2F8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608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1D9E-999B-4752-99BF-82875CED455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54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sz="1300" dirty="0"/>
            </a:b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1D9E-999B-4752-99BF-82875CED455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57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5F40E8-337E-4425-9200-C56F8A469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92E10A-5D18-4BE9-9737-4EC695360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DA3D96-76DE-4171-A953-50434F38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92875"/>
            <a:ext cx="2743200" cy="365125"/>
          </a:xfrm>
        </p:spPr>
        <p:txBody>
          <a:bodyPr/>
          <a:lstStyle>
            <a:lvl1pPr>
              <a:defRPr b="0"/>
            </a:lvl1pPr>
          </a:lstStyle>
          <a:p>
            <a:fld id="{C3EB003E-9BD2-4D08-98F6-57A5F139D65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167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084EE-FE39-4C15-A92D-933C28193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6D0FA1-9C9B-4FC4-A144-FC7BEC2F1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D008CE-3F03-4370-9194-0DD00F864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A93883-D917-4ED0-9098-1D87C3F6EDCC}" type="datetime1">
              <a:rPr lang="zh-CN" altLang="en-US" smtClean="0"/>
              <a:t>2019/1/13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F22871-6396-46DE-B825-AADBCAE3D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65AF21-B514-4232-BC03-D4BD823E4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003E-9BD2-4D08-98F6-57A5F139D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45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762F692-9B87-4626-9D7A-9D1CD7AD2C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1A2DAC-B329-4725-B838-58DCD28B8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A8437B-1B6E-4CDC-9367-632DFCCF84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B42597-36DC-4AB0-A237-33E43F553784}" type="datetime1">
              <a:rPr lang="zh-CN" altLang="en-US" smtClean="0"/>
              <a:t>2019/1/13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64D802-40C9-46F8-B266-746A8D71D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16F8CC-A6F1-4CB6-9850-FD3AC53C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003E-9BD2-4D08-98F6-57A5F139D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893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10C6C-142F-4ED0-89A4-16ED335C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95283F-F437-4A44-B4D4-94A5B3F51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A45722-10F3-4F4B-B923-ACD216DB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1900"/>
            <a:ext cx="2743200" cy="365125"/>
          </a:xfrm>
        </p:spPr>
        <p:txBody>
          <a:bodyPr/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fld id="{C3EB003E-9BD2-4D08-98F6-57A5F139D65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89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24638-B164-40D3-908E-8287B431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F51A19-9A75-4EF1-A5C0-93FC8E208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D06E60-91EE-4B5F-B6BF-4E0A075F72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2ED074-8743-46C3-80AF-C02068863036}" type="datetime1">
              <a:rPr lang="zh-CN" altLang="en-US" smtClean="0"/>
              <a:t>2019/1/13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93B134-1431-4376-AAE9-8B910947E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95A4EA-FE14-4B0E-83F9-738FD3F6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003E-9BD2-4D08-98F6-57A5F139D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018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A98E1-1EB6-4CFB-B683-F047BAE9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501826-60D6-44B1-9E9D-111771B9D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C39AEC-91FD-4ECE-B0E8-46AA090D9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F97BD8-6844-4C6B-B0A0-A6741AAF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938A38-9B67-4783-818F-A2E217199CA0}" type="datetime1">
              <a:rPr lang="zh-CN" altLang="en-US" smtClean="0"/>
              <a:t>2019/1/13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DF0954-877C-4034-A6DC-4C3EBF243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524C38-09C5-4391-9427-3C71FE33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003E-9BD2-4D08-98F6-57A5F139D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91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3B5AF-5FEE-4085-8223-62C4DCC55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28273A-500C-4031-83AC-047D61410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5DD10F-C97B-4AB7-A550-B4D088F1B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5C5F87-0739-4F55-91F7-9413F33E9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410FC3-56BF-43F8-B80C-01C2C89BC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369BD8A-923C-4FE3-A1DF-9CC8C0B620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448F69-0466-4230-A06D-0674AAD71558}" type="datetime1">
              <a:rPr lang="zh-CN" altLang="en-US" smtClean="0"/>
              <a:t>2019/1/13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EF6B15E-89D3-4F80-B5CE-2E18B21FE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D9D842-661E-4B55-B337-522DF9DC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003E-9BD2-4D08-98F6-57A5F139D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03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93541D-CB9C-490B-8401-C9C78B22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5A7102-36FF-4561-83E9-49B5660314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EC8CBF-72B3-4DA6-B96E-D5BAE13A7866}" type="datetime1">
              <a:rPr lang="zh-CN" altLang="en-US" smtClean="0"/>
              <a:t>2019/1/13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6356E6-C7E1-4802-99E1-EDE58A4F1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CEA0C6-523A-4BCE-B30A-F672173DF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003E-9BD2-4D08-98F6-57A5F139D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32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205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B98D9-56F7-4BC0-BFF7-A9A02263E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98A27-ADEE-4FA8-8A47-41450EA3A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C24B72-F70E-438B-A6CC-4A0EC9D42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15417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32776-914C-4DE0-AE8E-365B08FB2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76E66F-FC5F-4400-8163-1828086B1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B8F071-12F5-4075-8272-C51DA1034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F3D892-5E60-4043-9586-57CA280C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543A81-BC43-4D8E-A5D3-DB9424C27767}" type="datetime1">
              <a:rPr lang="zh-CN" altLang="en-US" smtClean="0"/>
              <a:t>2019/1/13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797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09FE6C-1195-4771-B799-64B1847E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EA2E48-446F-4E73-B53C-E655EAAB7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A84F60-3FF7-4EAC-8ADB-90A89BD12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2"/>
                </a:solidFill>
              </a:defRPr>
            </a:lvl1pPr>
          </a:lstStyle>
          <a:p>
            <a:fld id="{C3EB003E-9BD2-4D08-98F6-57A5F139D65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53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27.png"/><Relationship Id="rId5" Type="http://schemas.openxmlformats.org/officeDocument/2006/relationships/image" Target="../media/image26.gif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7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8.svg"/><Relationship Id="rId1" Type="http://schemas.openxmlformats.org/officeDocument/2006/relationships/tags" Target="../tags/tag14.xml"/><Relationship Id="rId6" Type="http://schemas.openxmlformats.org/officeDocument/2006/relationships/image" Target="../media/image44.png"/><Relationship Id="rId11" Type="http://schemas.openxmlformats.org/officeDocument/2006/relationships/image" Target="../media/image54.png"/><Relationship Id="rId5" Type="http://schemas.openxmlformats.org/officeDocument/2006/relationships/image" Target="../media/image49.svg"/><Relationship Id="rId15" Type="http://schemas.openxmlformats.org/officeDocument/2006/relationships/image" Target="../media/image57.png"/><Relationship Id="rId10" Type="http://schemas.openxmlformats.org/officeDocument/2006/relationships/image" Target="../media/image53.sv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5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38F30-D7FC-41A4-88B7-50A19A615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0471"/>
            <a:ext cx="9144000" cy="1318186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Arial Rounded MT Bold" panose="020F0704030504030204" pitchFamily="34" charset="0"/>
              </a:rPr>
              <a:t>Do the Dependency Conflicts in My Project Matter?</a:t>
            </a:r>
            <a:endParaRPr lang="zh-CN" altLang="en-US" sz="4400" dirty="0">
              <a:latin typeface="Arial Rounded MT Bold" panose="020F0704030504030204" pitchFamily="34" charset="0"/>
            </a:endParaRPr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34E67368-028B-4429-8465-2D01874B3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7798" y="169640"/>
            <a:ext cx="4427536" cy="715313"/>
          </a:xfrm>
          <a:prstGeom prst="rect">
            <a:avLst/>
          </a:prstGeom>
        </p:spPr>
      </p:pic>
      <p:pic>
        <p:nvPicPr>
          <p:cNvPr id="1026" name="Picture 2" descr="https://timgsa.baidu.com/timg?image&amp;quality=80&amp;size=b9999_10000&amp;sec=1535703185901&amp;di=217bf3331dcbd0e69194a9f40fb4604e&amp;imgtype=0&amp;src=http%3A%2F%2Fwww.pengyuanled.com%2Fuploadfiles%2Fpictures%2Fnews%2F20150831091843_0550.jpg">
            <a:extLst>
              <a:ext uri="{FF2B5EF4-FFF2-40B4-BE49-F238E27FC236}">
                <a16:creationId xmlns:a16="http://schemas.microsoft.com/office/drawing/2014/main" id="{0A26FCB2-F20E-4BF4-811B-9C43299DD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4" y="59029"/>
            <a:ext cx="3347524" cy="124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DBEBA2A-9340-4348-AAEE-D9A3FEF55FCE}"/>
              </a:ext>
            </a:extLst>
          </p:cNvPr>
          <p:cNvSpPr/>
          <p:nvPr/>
        </p:nvSpPr>
        <p:spPr>
          <a:xfrm>
            <a:off x="1591829" y="3635504"/>
            <a:ext cx="94114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Ying Wang</a:t>
            </a:r>
            <a:r>
              <a:rPr lang="en-US" altLang="zh-CN" sz="2800" dirty="0"/>
              <a:t>, Ming Wen, </a:t>
            </a:r>
            <a:r>
              <a:rPr lang="en-US" altLang="zh-CN" sz="2800" dirty="0" err="1"/>
              <a:t>Zhenwei</a:t>
            </a:r>
            <a:r>
              <a:rPr lang="en-US" altLang="zh-CN" sz="2800" dirty="0"/>
              <a:t> Liu, </a:t>
            </a:r>
            <a:r>
              <a:rPr lang="en-US" altLang="zh-CN" sz="2800" dirty="0" err="1"/>
              <a:t>Rongxin</a:t>
            </a:r>
            <a:r>
              <a:rPr lang="en-US" altLang="zh-CN" sz="2800" dirty="0"/>
              <a:t> Wu, Rui Wang, Bo Yang, Hai Yu, </a:t>
            </a:r>
            <a:r>
              <a:rPr lang="en-US" altLang="zh-CN" sz="2800" dirty="0" err="1"/>
              <a:t>Zhiliang</a:t>
            </a:r>
            <a:r>
              <a:rPr lang="en-US" altLang="zh-CN" sz="2800" dirty="0"/>
              <a:t> Zhu  and </a:t>
            </a:r>
            <a:r>
              <a:rPr lang="en-US" altLang="zh-CN" sz="2800" dirty="0" err="1"/>
              <a:t>Shing</a:t>
            </a:r>
            <a:r>
              <a:rPr lang="en-US" altLang="zh-CN" sz="2800" dirty="0"/>
              <a:t>-Chi Cheung</a:t>
            </a:r>
            <a:endParaRPr lang="zh-CN" altLang="en-US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C1A519-7FEF-48B6-B2EB-34C1BBE65C9C}"/>
              </a:ext>
            </a:extLst>
          </p:cNvPr>
          <p:cNvSpPr/>
          <p:nvPr/>
        </p:nvSpPr>
        <p:spPr>
          <a:xfrm>
            <a:off x="3365646" y="3635504"/>
            <a:ext cx="311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E5503E7-7C75-4F27-9F70-0746FF9DA939}"/>
              </a:ext>
            </a:extLst>
          </p:cNvPr>
          <p:cNvSpPr/>
          <p:nvPr/>
        </p:nvSpPr>
        <p:spPr>
          <a:xfrm>
            <a:off x="7122306" y="3610104"/>
            <a:ext cx="311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788666D-9804-4051-9F88-5F46C764336F}"/>
              </a:ext>
            </a:extLst>
          </p:cNvPr>
          <p:cNvSpPr/>
          <p:nvPr/>
        </p:nvSpPr>
        <p:spPr>
          <a:xfrm>
            <a:off x="10818006" y="3610104"/>
            <a:ext cx="311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F672729-DD27-4460-91CE-31AB2722E3F2}"/>
              </a:ext>
            </a:extLst>
          </p:cNvPr>
          <p:cNvSpPr/>
          <p:nvPr/>
        </p:nvSpPr>
        <p:spPr>
          <a:xfrm>
            <a:off x="2895746" y="4029204"/>
            <a:ext cx="311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EFE7A7F-1FB0-450D-8215-E25E8EF2570D}"/>
              </a:ext>
            </a:extLst>
          </p:cNvPr>
          <p:cNvSpPr/>
          <p:nvPr/>
        </p:nvSpPr>
        <p:spPr>
          <a:xfrm>
            <a:off x="4076846" y="4041904"/>
            <a:ext cx="311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28D7523-358D-44E0-86A7-8753D0AD5843}"/>
              </a:ext>
            </a:extLst>
          </p:cNvPr>
          <p:cNvSpPr/>
          <p:nvPr/>
        </p:nvSpPr>
        <p:spPr>
          <a:xfrm>
            <a:off x="6150574" y="4029204"/>
            <a:ext cx="462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1*</a:t>
            </a:r>
            <a:endParaRPr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3C03530-A3F8-4ADD-A03D-ECB4D94D1871}"/>
              </a:ext>
            </a:extLst>
          </p:cNvPr>
          <p:cNvSpPr/>
          <p:nvPr/>
        </p:nvSpPr>
        <p:spPr>
          <a:xfrm>
            <a:off x="5130655" y="3610104"/>
            <a:ext cx="311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54A06B7-89EB-43FE-924D-E3DC0C13BC0D}"/>
              </a:ext>
            </a:extLst>
          </p:cNvPr>
          <p:cNvSpPr/>
          <p:nvPr/>
        </p:nvSpPr>
        <p:spPr>
          <a:xfrm>
            <a:off x="9167006" y="3584704"/>
            <a:ext cx="311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E7B421D-8ECA-4911-8A87-6B0D8001B399}"/>
              </a:ext>
            </a:extLst>
          </p:cNvPr>
          <p:cNvSpPr/>
          <p:nvPr/>
        </p:nvSpPr>
        <p:spPr>
          <a:xfrm>
            <a:off x="9835390" y="4029204"/>
            <a:ext cx="462497" cy="382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2*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657B9FD-8B08-4331-B70C-C433FE9944CB}"/>
              </a:ext>
            </a:extLst>
          </p:cNvPr>
          <p:cNvSpPr/>
          <p:nvPr/>
        </p:nvSpPr>
        <p:spPr>
          <a:xfrm>
            <a:off x="1636579" y="4782412"/>
            <a:ext cx="94114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000" b="1" dirty="0"/>
              <a:t>Northeastern University</a:t>
            </a:r>
          </a:p>
          <a:p>
            <a:pPr marL="514350" indent="-514350">
              <a:buAutoNum type="arabicPeriod"/>
            </a:pPr>
            <a:r>
              <a:rPr lang="en-US" altLang="zh-CN" sz="2000" b="1" dirty="0"/>
              <a:t>The Hong Kong University of Science and Technology</a:t>
            </a:r>
            <a:endParaRPr lang="zh-CN" altLang="en-US" sz="2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E16507-1C83-4D35-8603-1227A10CF3B5}"/>
              </a:ext>
            </a:extLst>
          </p:cNvPr>
          <p:cNvSpPr txBox="1"/>
          <p:nvPr/>
        </p:nvSpPr>
        <p:spPr>
          <a:xfrm>
            <a:off x="5404674" y="5848348"/>
            <a:ext cx="1657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Copperplate Gothic Light" panose="020E0507020206020404" pitchFamily="34" charset="0"/>
              </a:rPr>
              <a:t>Ying Wang</a:t>
            </a:r>
          </a:p>
          <a:p>
            <a:r>
              <a:rPr lang="en-US" altLang="zh-CN" sz="2000" b="1" dirty="0">
                <a:latin typeface="Copperplate Gothic Light" panose="020E0507020206020404" pitchFamily="34" charset="0"/>
              </a:rPr>
              <a:t>2019-1-11</a:t>
            </a:r>
            <a:endParaRPr lang="zh-CN" altLang="en-US" sz="2000" b="1" dirty="0">
              <a:latin typeface="Copperplate Gothic Light" panose="020E0507020206020404" pitchFamily="34" charset="0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9275FAC2-1319-48DC-809D-7468B66464CC}"/>
              </a:ext>
            </a:extLst>
          </p:cNvPr>
          <p:cNvSpPr txBox="1">
            <a:spLocks/>
          </p:cNvSpPr>
          <p:nvPr/>
        </p:nvSpPr>
        <p:spPr>
          <a:xfrm>
            <a:off x="1168038" y="5392587"/>
            <a:ext cx="9144000" cy="13181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4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06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45"/>
    </mc:Choice>
    <mc:Fallback xmlns="">
      <p:transition spd="slow" advTm="400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70F56-A5AE-4348-991D-C3A1B505303A}"/>
              </a:ext>
            </a:extLst>
          </p:cNvPr>
          <p:cNvSpPr txBox="1">
            <a:spLocks/>
          </p:cNvSpPr>
          <p:nvPr/>
        </p:nvSpPr>
        <p:spPr>
          <a:xfrm>
            <a:off x="838200" y="42825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Empirical study---</a:t>
            </a:r>
            <a:r>
              <a:rPr lang="en-US" altLang="zh-CN" sz="3600" b="1" dirty="0"/>
              <a:t>Research questions</a:t>
            </a:r>
            <a:endParaRPr lang="zh-CN" altLang="en-US" sz="36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C0B786-CA58-41FB-8112-DC72E5673F17}"/>
              </a:ext>
            </a:extLst>
          </p:cNvPr>
          <p:cNvSpPr/>
          <p:nvPr/>
        </p:nvSpPr>
        <p:spPr>
          <a:xfrm>
            <a:off x="3156272" y="1933162"/>
            <a:ext cx="831023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RQ1(Issue manifestation patterns):</a:t>
            </a:r>
          </a:p>
          <a:p>
            <a:r>
              <a:rPr lang="en-US" altLang="zh-CN" sz="2800" dirty="0"/>
              <a:t>What are the common manifestations of DC issues? Are there patterns that can be extracted to enable automated detection of these problems?</a:t>
            </a:r>
            <a:endParaRPr lang="zh-CN" altLang="en-US" sz="2800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187B506-29BE-409B-9984-7C4988F13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64" y="2021673"/>
            <a:ext cx="2499468" cy="3743213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714173AC-2FCC-4BB0-BAE5-A247BFD8A12D}"/>
              </a:ext>
            </a:extLst>
          </p:cNvPr>
          <p:cNvSpPr/>
          <p:nvPr/>
        </p:nvSpPr>
        <p:spPr>
          <a:xfrm>
            <a:off x="3156271" y="3949004"/>
            <a:ext cx="831023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RQ2(Issue fixing patterns):</a:t>
            </a:r>
          </a:p>
          <a:p>
            <a:r>
              <a:rPr lang="en-US" altLang="zh-CN" sz="2800" dirty="0"/>
              <a:t>How do developers fix DC issues in practice? Are there factors that affect developers’ choices of different fixing solutions?</a:t>
            </a:r>
            <a:endParaRPr lang="zh-CN" altLang="en-US" sz="2800" dirty="0"/>
          </a:p>
        </p:txBody>
      </p:sp>
      <p:sp>
        <p:nvSpPr>
          <p:cNvPr id="8" name="灯片编号占位符 10">
            <a:extLst>
              <a:ext uri="{FF2B5EF4-FFF2-40B4-BE49-F238E27FC236}">
                <a16:creationId xmlns:a16="http://schemas.microsoft.com/office/drawing/2014/main" id="{153F9A24-DD1A-4BB4-98F8-71D268EE1962}"/>
              </a:ext>
            </a:extLst>
          </p:cNvPr>
          <p:cNvSpPr txBox="1">
            <a:spLocks/>
          </p:cNvSpPr>
          <p:nvPr/>
        </p:nvSpPr>
        <p:spPr>
          <a:xfrm>
            <a:off x="5013581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/>
              <a:t>-8-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8303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26"/>
    </mc:Choice>
    <mc:Fallback xmlns="">
      <p:transition spd="slow" advTm="1692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70F56-A5AE-4348-991D-C3A1B505303A}"/>
              </a:ext>
            </a:extLst>
          </p:cNvPr>
          <p:cNvSpPr txBox="1">
            <a:spLocks/>
          </p:cNvSpPr>
          <p:nvPr/>
        </p:nvSpPr>
        <p:spPr>
          <a:xfrm>
            <a:off x="838200" y="42825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Empirical study---</a:t>
            </a:r>
            <a:r>
              <a:rPr lang="en-US" altLang="zh-CN" sz="3600" b="1" dirty="0"/>
              <a:t>Data Collection</a:t>
            </a:r>
            <a:endParaRPr lang="zh-CN" altLang="en-US" sz="3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255437-A47C-4F54-95EF-3F493883D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8" y="1115873"/>
            <a:ext cx="4630762" cy="1889005"/>
          </a:xfrm>
          <a:prstGeom prst="rect">
            <a:avLst/>
          </a:prstGeom>
        </p:spPr>
      </p:pic>
      <p:pic>
        <p:nvPicPr>
          <p:cNvPr id="1026" name="Picture 2" descr="https://timgsa.baidu.com/timg?image&amp;quality=80&amp;size=b9999_10000&amp;sec=1536324681639&amp;di=b40123f1bad634d9e4aa9148d7025a76&amp;imgtype=0&amp;src=http%3A%2F%2Fimage.evget.com%2Fimages%2Farticle%2F2016%2Fbugtest4.gif">
            <a:extLst>
              <a:ext uri="{FF2B5EF4-FFF2-40B4-BE49-F238E27FC236}">
                <a16:creationId xmlns:a16="http://schemas.microsoft.com/office/drawing/2014/main" id="{4DC622BB-90F2-43A6-92DE-F41768B51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366" y="1185039"/>
            <a:ext cx="1867382" cy="175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632307FF-CDD3-4A8C-8DC1-2E6F3E8F1B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1445" y="1674651"/>
            <a:ext cx="5142053" cy="6691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D163E64-F2C2-4015-A606-9CF5FA903B42}"/>
              </a:ext>
            </a:extLst>
          </p:cNvPr>
          <p:cNvSpPr txBox="1"/>
          <p:nvPr/>
        </p:nvSpPr>
        <p:spPr>
          <a:xfrm>
            <a:off x="838199" y="3079538"/>
            <a:ext cx="1051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Java open source projects built by </a:t>
            </a:r>
            <a:r>
              <a:rPr lang="en-US" altLang="zh-CN" sz="2400" b="1" dirty="0"/>
              <a:t>Maven</a:t>
            </a:r>
            <a:r>
              <a:rPr lang="en-US" altLang="zh-CN" sz="2400" dirty="0"/>
              <a:t> from the </a:t>
            </a:r>
            <a:r>
              <a:rPr lang="en-US" altLang="zh-CN" sz="2400" b="1" dirty="0"/>
              <a:t>Apache</a:t>
            </a:r>
            <a:r>
              <a:rPr lang="en-US" altLang="zh-CN" sz="2400" dirty="0"/>
              <a:t> ecosystem are selected as the subjects for our empirical study, due to the following reasons:</a:t>
            </a:r>
            <a:endParaRPr lang="zh-CN" altLang="en-US" sz="2400" dirty="0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9B9F100-EBA4-4BBE-A2CE-F3BB9B6EA9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957826">
            <a:off x="5525714" y="3913385"/>
            <a:ext cx="508534" cy="39626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F953B68-8903-4720-B414-7308CC9B9EFD}"/>
              </a:ext>
            </a:extLst>
          </p:cNvPr>
          <p:cNvSpPr txBox="1"/>
          <p:nvPr/>
        </p:nvSpPr>
        <p:spPr>
          <a:xfrm>
            <a:off x="2109791" y="4366553"/>
            <a:ext cx="8492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Key words: 1) “library”, “dependency” or “compatibility”, etc.</a:t>
            </a:r>
          </a:p>
          <a:p>
            <a:r>
              <a:rPr lang="en-US" altLang="zh-CN" sz="2400" dirty="0"/>
              <a:t>                  2) “conflict” or “</a:t>
            </a:r>
            <a:r>
              <a:rPr lang="en-US" altLang="zh-CN" sz="2400" dirty="0" err="1"/>
              <a:t>NoSuchMethodError</a:t>
            </a:r>
            <a:r>
              <a:rPr lang="en-US" altLang="zh-CN" sz="2400" dirty="0"/>
              <a:t>”, etc.</a:t>
            </a:r>
            <a:endParaRPr lang="zh-CN" altLang="en-US" sz="2400" dirty="0"/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1F2D7781-FC61-43A5-BE69-14D06030ED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957826">
            <a:off x="5506790" y="5224593"/>
            <a:ext cx="508534" cy="39626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70DE876-9546-4E61-8C19-9790658EF709}"/>
              </a:ext>
            </a:extLst>
          </p:cNvPr>
          <p:cNvSpPr txBox="1"/>
          <p:nvPr/>
        </p:nvSpPr>
        <p:spPr>
          <a:xfrm>
            <a:off x="2811377" y="5672961"/>
            <a:ext cx="6344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135 DC issues (128 of them have been fixed)</a:t>
            </a:r>
            <a:endParaRPr lang="zh-CN" altLang="en-US" sz="2400" dirty="0"/>
          </a:p>
        </p:txBody>
      </p:sp>
      <p:sp>
        <p:nvSpPr>
          <p:cNvPr id="17" name="灯片编号占位符 10">
            <a:extLst>
              <a:ext uri="{FF2B5EF4-FFF2-40B4-BE49-F238E27FC236}">
                <a16:creationId xmlns:a16="http://schemas.microsoft.com/office/drawing/2014/main" id="{E8D538A8-EFAB-4C6D-8596-F915D95FCE8E}"/>
              </a:ext>
            </a:extLst>
          </p:cNvPr>
          <p:cNvSpPr txBox="1">
            <a:spLocks/>
          </p:cNvSpPr>
          <p:nvPr/>
        </p:nvSpPr>
        <p:spPr>
          <a:xfrm>
            <a:off x="5013581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/>
              <a:t>-9-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099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54"/>
    </mc:Choice>
    <mc:Fallback xmlns="">
      <p:transition spd="slow" advTm="32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70F56-A5AE-4348-991D-C3A1B505303A}"/>
              </a:ext>
            </a:extLst>
          </p:cNvPr>
          <p:cNvSpPr txBox="1">
            <a:spLocks/>
          </p:cNvSpPr>
          <p:nvPr/>
        </p:nvSpPr>
        <p:spPr>
          <a:xfrm>
            <a:off x="838200" y="42825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Empirical study-</a:t>
            </a:r>
            <a:r>
              <a:rPr lang="en-US" altLang="zh-CN" sz="3600" b="1" dirty="0"/>
              <a:t>RQ1: Issue manifestation patterns</a:t>
            </a:r>
            <a:endParaRPr lang="zh-CN" altLang="en-US" sz="36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E5C16E-A4C7-4EB7-B740-4C550151BCA9}"/>
              </a:ext>
            </a:extLst>
          </p:cNvPr>
          <p:cNvSpPr/>
          <p:nvPr/>
        </p:nvSpPr>
        <p:spPr>
          <a:xfrm>
            <a:off x="973870" y="2414993"/>
            <a:ext cx="5679760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A. Conflicts in library versions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9AF935E-B85D-416C-A0D1-F9C6E52F8FED}"/>
              </a:ext>
            </a:extLst>
          </p:cNvPr>
          <p:cNvSpPr/>
          <p:nvPr/>
        </p:nvSpPr>
        <p:spPr>
          <a:xfrm>
            <a:off x="973870" y="3262499"/>
            <a:ext cx="71064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B. Conflicts in classes among libraries</a:t>
            </a:r>
            <a:endParaRPr lang="zh-CN" altLang="en-US" sz="3200" b="1" dirty="0">
              <a:solidFill>
                <a:srgbClr val="00B0F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11D7110-C61B-48B4-8E26-4001C5EA8782}"/>
              </a:ext>
            </a:extLst>
          </p:cNvPr>
          <p:cNvSpPr/>
          <p:nvPr/>
        </p:nvSpPr>
        <p:spPr>
          <a:xfrm>
            <a:off x="973870" y="4200671"/>
            <a:ext cx="592021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9900"/>
                </a:solidFill>
              </a:rPr>
              <a:t>C. Conflicts in classes between </a:t>
            </a:r>
          </a:p>
          <a:p>
            <a:r>
              <a:rPr lang="en-US" altLang="zh-CN" sz="3200" b="1" dirty="0">
                <a:solidFill>
                  <a:srgbClr val="FF9900"/>
                </a:solidFill>
              </a:rPr>
              <a:t>    host project and libraries</a:t>
            </a:r>
            <a:endParaRPr lang="zh-CN" altLang="en-US" sz="3200" b="1" dirty="0">
              <a:solidFill>
                <a:srgbClr val="FF9900"/>
              </a:solidFill>
            </a:endParaRPr>
          </a:p>
        </p:txBody>
      </p:sp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C2B5F14D-950A-43DF-8F61-34E586A938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1846464"/>
              </p:ext>
            </p:extLst>
          </p:nvPr>
        </p:nvGraphicFramePr>
        <p:xfrm>
          <a:off x="8229600" y="2414993"/>
          <a:ext cx="2988530" cy="3320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0F4CA48-7B18-4A4A-81A3-081A71278C61}"/>
              </a:ext>
            </a:extLst>
          </p:cNvPr>
          <p:cNvSpPr txBox="1"/>
          <p:nvPr/>
        </p:nvSpPr>
        <p:spPr>
          <a:xfrm>
            <a:off x="9832770" y="3462007"/>
            <a:ext cx="104708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400" b="1" dirty="0"/>
              <a:t>A: 29%</a:t>
            </a:r>
            <a:endParaRPr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60B7559-3EF8-41CD-A046-162C34BF20C5}"/>
              </a:ext>
            </a:extLst>
          </p:cNvPr>
          <p:cNvSpPr txBox="1"/>
          <p:nvPr/>
        </p:nvSpPr>
        <p:spPr>
          <a:xfrm>
            <a:off x="8676783" y="4277615"/>
            <a:ext cx="102624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400" b="1" dirty="0"/>
              <a:t>B: 67%</a:t>
            </a:r>
            <a:endParaRPr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5101CED-EBA3-4CBD-85ED-0184DBD32F25}"/>
              </a:ext>
            </a:extLst>
          </p:cNvPr>
          <p:cNvSpPr txBox="1"/>
          <p:nvPr/>
        </p:nvSpPr>
        <p:spPr>
          <a:xfrm>
            <a:off x="9189904" y="2800834"/>
            <a:ext cx="85953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400" b="1" dirty="0"/>
              <a:t>C: 4%</a:t>
            </a:r>
            <a:endParaRPr lang="zh-CN" altLang="en-US" sz="2400" b="1" dirty="0"/>
          </a:p>
        </p:txBody>
      </p:sp>
      <p:sp>
        <p:nvSpPr>
          <p:cNvPr id="13" name="灯片编号占位符 10">
            <a:extLst>
              <a:ext uri="{FF2B5EF4-FFF2-40B4-BE49-F238E27FC236}">
                <a16:creationId xmlns:a16="http://schemas.microsoft.com/office/drawing/2014/main" id="{672E6256-C855-467E-8802-2A3329ECB2C2}"/>
              </a:ext>
            </a:extLst>
          </p:cNvPr>
          <p:cNvSpPr txBox="1">
            <a:spLocks/>
          </p:cNvSpPr>
          <p:nvPr/>
        </p:nvSpPr>
        <p:spPr>
          <a:xfrm>
            <a:off x="5013581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/>
              <a:t>-10-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5001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54"/>
    </mc:Choice>
    <mc:Fallback xmlns="">
      <p:transition spd="slow" advTm="1565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字, 地图&#10;&#10;已生成高可信度的说明">
            <a:extLst>
              <a:ext uri="{FF2B5EF4-FFF2-40B4-BE49-F238E27FC236}">
                <a16:creationId xmlns:a16="http://schemas.microsoft.com/office/drawing/2014/main" id="{EB970CB3-3513-4E8A-AA37-7BF750221E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02" b="49866"/>
          <a:stretch/>
        </p:blipFill>
        <p:spPr>
          <a:xfrm>
            <a:off x="7053797" y="2049416"/>
            <a:ext cx="4864581" cy="3438209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981E7B5-2AE7-479D-8FDF-436C44EE5A88}"/>
              </a:ext>
            </a:extLst>
          </p:cNvPr>
          <p:cNvSpPr txBox="1">
            <a:spLocks/>
          </p:cNvSpPr>
          <p:nvPr/>
        </p:nvSpPr>
        <p:spPr>
          <a:xfrm>
            <a:off x="838200" y="42825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Empirical study-</a:t>
            </a:r>
            <a:r>
              <a:rPr lang="en-US" altLang="zh-CN" sz="3600" b="1" dirty="0"/>
              <a:t>RQ1: Issue manifestation patterns</a:t>
            </a:r>
            <a:endParaRPr lang="zh-CN" altLang="en-US" sz="3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C27DF2-BA0A-4755-9303-FA5608DD4331}"/>
              </a:ext>
            </a:extLst>
          </p:cNvPr>
          <p:cNvSpPr/>
          <p:nvPr/>
        </p:nvSpPr>
        <p:spPr>
          <a:xfrm>
            <a:off x="838200" y="1644779"/>
            <a:ext cx="509947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AutoNum type="alphaUcPeriod"/>
            </a:pPr>
            <a:r>
              <a:rPr lang="en-US" altLang="zh-CN" sz="2800" b="1" dirty="0"/>
              <a:t>Conflicts in library versions</a:t>
            </a:r>
          </a:p>
          <a:p>
            <a:r>
              <a:rPr lang="en-US" altLang="zh-CN" sz="2800" b="1" dirty="0"/>
              <a:t>     (39 out of 135 issues)</a:t>
            </a:r>
            <a:endParaRPr lang="zh-CN" altLang="en-US" sz="28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E48439-E072-4193-AC95-03B8B956A1FD}"/>
              </a:ext>
            </a:extLst>
          </p:cNvPr>
          <p:cNvSpPr/>
          <p:nvPr/>
        </p:nvSpPr>
        <p:spPr>
          <a:xfrm>
            <a:off x="838200" y="2796309"/>
            <a:ext cx="5860218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zh-CN" sz="2000" dirty="0"/>
              <a:t> If there are multiple versions of the same library, according to </a:t>
            </a:r>
            <a:r>
              <a:rPr lang="en-US" altLang="zh-CN" sz="2000" i="1" dirty="0">
                <a:latin typeface="Bookman Old Style" panose="02050604050505020204" pitchFamily="18" charset="0"/>
              </a:rPr>
              <a:t>Maven’s nearest wins strategy</a:t>
            </a:r>
            <a:r>
              <a:rPr lang="en-US" altLang="zh-CN" sz="2000" dirty="0"/>
              <a:t>, Maven chooses the version that appears at the nearest to the root (host project) of the dependency tree.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3DCA33-6142-41E9-AAE0-1CF435560C7F}"/>
              </a:ext>
            </a:extLst>
          </p:cNvPr>
          <p:cNvSpPr txBox="1"/>
          <p:nvPr/>
        </p:nvSpPr>
        <p:spPr>
          <a:xfrm>
            <a:off x="3440895" y="4887460"/>
            <a:ext cx="3390900" cy="12003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reflection blurRad="6350" stA="50000" endA="300" endPos="55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/>
              <a:t>If the host project references the features only defined in the shadowed library (i.e., Lib2</a:t>
            </a:r>
            <a:r>
              <a:rPr lang="en-US" altLang="zh-CN" sz="1400" dirty="0"/>
              <a:t>v2.0</a:t>
            </a:r>
            <a:r>
              <a:rPr lang="en-US" altLang="zh-CN" dirty="0"/>
              <a:t>), a runtime exception will occur.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FD2CDB1-DD10-429D-BA03-95BEB9FE6906}"/>
              </a:ext>
            </a:extLst>
          </p:cNvPr>
          <p:cNvGrpSpPr/>
          <p:nvPr/>
        </p:nvGrpSpPr>
        <p:grpSpPr>
          <a:xfrm>
            <a:off x="584742" y="4825111"/>
            <a:ext cx="2753214" cy="1477328"/>
            <a:chOff x="584742" y="4825111"/>
            <a:chExt cx="2753214" cy="147732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22132D82-F3F4-4387-9818-9E4FDDAB6BDF}"/>
                </a:ext>
              </a:extLst>
            </p:cNvPr>
            <p:cNvSpPr txBox="1"/>
            <p:nvPr/>
          </p:nvSpPr>
          <p:spPr>
            <a:xfrm>
              <a:off x="584742" y="4825111"/>
              <a:ext cx="2753214" cy="14773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F6ABD40-686E-42EB-8291-356A8995804E}"/>
                </a:ext>
              </a:extLst>
            </p:cNvPr>
            <p:cNvSpPr txBox="1"/>
            <p:nvPr/>
          </p:nvSpPr>
          <p:spPr>
            <a:xfrm>
              <a:off x="750744" y="5028555"/>
              <a:ext cx="2565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>
                  <a:solidFill>
                    <a:srgbClr val="FF0000"/>
                  </a:solidFill>
                </a:rPr>
                <a:t>NoClassDefFoundError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DCC5DB4-6971-45D3-B1E8-4668BE970B6A}"/>
                </a:ext>
              </a:extLst>
            </p:cNvPr>
            <p:cNvSpPr txBox="1"/>
            <p:nvPr/>
          </p:nvSpPr>
          <p:spPr>
            <a:xfrm>
              <a:off x="798834" y="5690127"/>
              <a:ext cx="2347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>
                  <a:solidFill>
                    <a:srgbClr val="FF0000"/>
                  </a:solidFill>
                </a:rPr>
                <a:t>NoSuchMethodError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38EE6C2-2616-41A0-8F71-9F9F3AB3215B}"/>
                </a:ext>
              </a:extLst>
            </p:cNvPr>
            <p:cNvSpPr txBox="1"/>
            <p:nvPr/>
          </p:nvSpPr>
          <p:spPr>
            <a:xfrm>
              <a:off x="1121037" y="5359341"/>
              <a:ext cx="1702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</a:rPr>
                <a:t>System Failure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4" name="灯片编号占位符 10">
            <a:extLst>
              <a:ext uri="{FF2B5EF4-FFF2-40B4-BE49-F238E27FC236}">
                <a16:creationId xmlns:a16="http://schemas.microsoft.com/office/drawing/2014/main" id="{3709AF0E-FCBA-41FE-BBEF-71E9D5F33710}"/>
              </a:ext>
            </a:extLst>
          </p:cNvPr>
          <p:cNvSpPr txBox="1">
            <a:spLocks/>
          </p:cNvSpPr>
          <p:nvPr/>
        </p:nvSpPr>
        <p:spPr>
          <a:xfrm>
            <a:off x="5013581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/>
              <a:t>-11-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448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77"/>
    </mc:Choice>
    <mc:Fallback xmlns="">
      <p:transition spd="slow" advTm="32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981E7B5-2AE7-479D-8FDF-436C44EE5A88}"/>
              </a:ext>
            </a:extLst>
          </p:cNvPr>
          <p:cNvSpPr txBox="1">
            <a:spLocks/>
          </p:cNvSpPr>
          <p:nvPr/>
        </p:nvSpPr>
        <p:spPr>
          <a:xfrm>
            <a:off x="838200" y="42825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Empirical study-</a:t>
            </a:r>
            <a:r>
              <a:rPr lang="en-US" altLang="zh-CN" sz="3600" b="1" dirty="0"/>
              <a:t>RQ1: Issue manifestation patterns</a:t>
            </a:r>
            <a:endParaRPr lang="zh-CN" altLang="en-US" sz="3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C27DF2-BA0A-4755-9303-FA5608DD4331}"/>
              </a:ext>
            </a:extLst>
          </p:cNvPr>
          <p:cNvSpPr/>
          <p:nvPr/>
        </p:nvSpPr>
        <p:spPr>
          <a:xfrm>
            <a:off x="838200" y="1644779"/>
            <a:ext cx="625684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B. Conflicts in classes among libraries</a:t>
            </a:r>
          </a:p>
          <a:p>
            <a:r>
              <a:rPr lang="en-US" altLang="zh-CN" sz="2800" b="1" dirty="0"/>
              <a:t>    (90 out of 135 issues)</a:t>
            </a:r>
            <a:endParaRPr lang="zh-CN" altLang="en-US" sz="28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E48439-E072-4193-AC95-03B8B956A1FD}"/>
              </a:ext>
            </a:extLst>
          </p:cNvPr>
          <p:cNvSpPr/>
          <p:nvPr/>
        </p:nvSpPr>
        <p:spPr>
          <a:xfrm>
            <a:off x="838200" y="2796309"/>
            <a:ext cx="5860218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zh-CN" sz="2000" dirty="0"/>
              <a:t> Based on the </a:t>
            </a:r>
            <a:r>
              <a:rPr lang="en-US" altLang="zh-CN" sz="2000" i="1" dirty="0">
                <a:latin typeface="Bookman Old Style" panose="02050604050505020204" pitchFamily="18" charset="0"/>
              </a:rPr>
              <a:t>Maven’s first declaration wins strategy</a:t>
            </a:r>
            <a:r>
              <a:rPr lang="en-US" altLang="zh-CN" sz="2000" dirty="0"/>
              <a:t>, the duplicate classes within the first declared library (i.e., lib2) will shadow the ones included in the others (lib1). 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3DCA33-6142-41E9-AAE0-1CF435560C7F}"/>
              </a:ext>
            </a:extLst>
          </p:cNvPr>
          <p:cNvSpPr txBox="1"/>
          <p:nvPr/>
        </p:nvSpPr>
        <p:spPr>
          <a:xfrm>
            <a:off x="3440895" y="4887460"/>
            <a:ext cx="3390900" cy="14773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reflection blurRad="6350" stA="50000" endA="300" endPos="55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/>
              <a:t>If the host project references the features only defined in the shadowed classes (i.e., class A, B, C in Lib1), a runtime exception will occur.</a:t>
            </a:r>
            <a:endParaRPr lang="zh-CN" altLang="en-US" dirty="0"/>
          </a:p>
        </p:txBody>
      </p:sp>
      <p:pic>
        <p:nvPicPr>
          <p:cNvPr id="12" name="图片 11" descr="图片包含 文字, 地图&#10;&#10;已生成高可信度的说明">
            <a:extLst>
              <a:ext uri="{FF2B5EF4-FFF2-40B4-BE49-F238E27FC236}">
                <a16:creationId xmlns:a16="http://schemas.microsoft.com/office/drawing/2014/main" id="{858E0154-B33F-46D3-9511-3211D3B41E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7" b="28527"/>
          <a:stretch/>
        </p:blipFill>
        <p:spPr>
          <a:xfrm>
            <a:off x="7126737" y="2145567"/>
            <a:ext cx="4391454" cy="44007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A4E92FB-E76F-4518-A22F-CA5DFE6CA291}"/>
              </a:ext>
            </a:extLst>
          </p:cNvPr>
          <p:cNvSpPr txBox="1"/>
          <p:nvPr/>
        </p:nvSpPr>
        <p:spPr>
          <a:xfrm>
            <a:off x="584742" y="4825111"/>
            <a:ext cx="2753214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3BDCAF-1D5F-49D0-885C-D9169C26859B}"/>
              </a:ext>
            </a:extLst>
          </p:cNvPr>
          <p:cNvSpPr txBox="1"/>
          <p:nvPr/>
        </p:nvSpPr>
        <p:spPr>
          <a:xfrm>
            <a:off x="798836" y="4990009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NoSuchMethodError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1F94642-EB9A-4432-BAC0-C14BE0A789EE}"/>
              </a:ext>
            </a:extLst>
          </p:cNvPr>
          <p:cNvSpPr txBox="1"/>
          <p:nvPr/>
        </p:nvSpPr>
        <p:spPr>
          <a:xfrm>
            <a:off x="1121037" y="5359341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System Failure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灯片编号占位符 10">
            <a:extLst>
              <a:ext uri="{FF2B5EF4-FFF2-40B4-BE49-F238E27FC236}">
                <a16:creationId xmlns:a16="http://schemas.microsoft.com/office/drawing/2014/main" id="{730C82A7-A041-4E6A-975A-799A042F1C7A}"/>
              </a:ext>
            </a:extLst>
          </p:cNvPr>
          <p:cNvSpPr txBox="1">
            <a:spLocks/>
          </p:cNvSpPr>
          <p:nvPr/>
        </p:nvSpPr>
        <p:spPr>
          <a:xfrm>
            <a:off x="5013581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/>
              <a:t>-12-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614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54"/>
    </mc:Choice>
    <mc:Fallback xmlns="">
      <p:transition spd="slow" advTm="27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981E7B5-2AE7-479D-8FDF-436C44EE5A88}"/>
              </a:ext>
            </a:extLst>
          </p:cNvPr>
          <p:cNvSpPr txBox="1">
            <a:spLocks/>
          </p:cNvSpPr>
          <p:nvPr/>
        </p:nvSpPr>
        <p:spPr>
          <a:xfrm>
            <a:off x="838200" y="42825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Empirical study-</a:t>
            </a:r>
            <a:r>
              <a:rPr lang="en-US" altLang="zh-CN" sz="3600" b="1" dirty="0"/>
              <a:t>RQ1: Issue manifestation patterns</a:t>
            </a:r>
            <a:endParaRPr lang="zh-CN" altLang="en-US" sz="3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C27DF2-BA0A-4755-9303-FA5608DD4331}"/>
              </a:ext>
            </a:extLst>
          </p:cNvPr>
          <p:cNvSpPr/>
          <p:nvPr/>
        </p:nvSpPr>
        <p:spPr>
          <a:xfrm>
            <a:off x="838200" y="1644779"/>
            <a:ext cx="92849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C. Conflicts in classes between host project and libraries</a:t>
            </a:r>
          </a:p>
          <a:p>
            <a:r>
              <a:rPr lang="en-US" altLang="zh-CN" sz="2800" b="1" dirty="0"/>
              <a:t>    (6 out of 135 issues)</a:t>
            </a:r>
            <a:endParaRPr lang="zh-CN" altLang="en-US" sz="28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E48439-E072-4193-AC95-03B8B956A1FD}"/>
              </a:ext>
            </a:extLst>
          </p:cNvPr>
          <p:cNvSpPr/>
          <p:nvPr/>
        </p:nvSpPr>
        <p:spPr>
          <a:xfrm>
            <a:off x="838200" y="2796309"/>
            <a:ext cx="5860218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zh-CN" sz="2000" dirty="0"/>
              <a:t> If the host project and its referenced library (i.e., Lib1) include duplicate classes (i.e., A, B and C), then only those included in the library (i.e., Lib1) will be included during the packaging process.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3DCA33-6142-41E9-AAE0-1CF435560C7F}"/>
              </a:ext>
            </a:extLst>
          </p:cNvPr>
          <p:cNvSpPr txBox="1"/>
          <p:nvPr/>
        </p:nvSpPr>
        <p:spPr>
          <a:xfrm>
            <a:off x="3440895" y="4887460"/>
            <a:ext cx="3390900" cy="12003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reflection blurRad="6350" stA="50000" endA="300" endPos="55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/>
              <a:t>The classes included in library Lib1 shadowed those defined in the host project, which leaded to a runtime failure.</a:t>
            </a:r>
            <a:endParaRPr lang="zh-CN" altLang="en-US" dirty="0"/>
          </a:p>
        </p:txBody>
      </p:sp>
      <p:pic>
        <p:nvPicPr>
          <p:cNvPr id="9" name="图片 8" descr="图片包含 文字, 地图&#10;&#10;已生成高可信度的说明">
            <a:extLst>
              <a:ext uri="{FF2B5EF4-FFF2-40B4-BE49-F238E27FC236}">
                <a16:creationId xmlns:a16="http://schemas.microsoft.com/office/drawing/2014/main" id="{4CB7B1A6-00C7-4B67-AE50-AC533DA9ED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00" r="52659" b="5167"/>
          <a:stretch/>
        </p:blipFill>
        <p:spPr>
          <a:xfrm>
            <a:off x="7123213" y="2970342"/>
            <a:ext cx="4748569" cy="276606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191EB4D7-4842-458C-B2AB-B747A230D6AB}"/>
              </a:ext>
            </a:extLst>
          </p:cNvPr>
          <p:cNvGrpSpPr/>
          <p:nvPr/>
        </p:nvGrpSpPr>
        <p:grpSpPr>
          <a:xfrm>
            <a:off x="584742" y="4825111"/>
            <a:ext cx="2753214" cy="1477328"/>
            <a:chOff x="584742" y="4825111"/>
            <a:chExt cx="2753214" cy="1477328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29EB8D9-E515-46CF-A78D-BE22BADE4BE9}"/>
                </a:ext>
              </a:extLst>
            </p:cNvPr>
            <p:cNvSpPr txBox="1"/>
            <p:nvPr/>
          </p:nvSpPr>
          <p:spPr>
            <a:xfrm>
              <a:off x="584742" y="4825111"/>
              <a:ext cx="2753214" cy="14773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0284376-0CAF-4D0C-873D-DAF8A1D155C4}"/>
                </a:ext>
              </a:extLst>
            </p:cNvPr>
            <p:cNvSpPr txBox="1"/>
            <p:nvPr/>
          </p:nvSpPr>
          <p:spPr>
            <a:xfrm>
              <a:off x="798836" y="4990009"/>
              <a:ext cx="2347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>
                  <a:solidFill>
                    <a:srgbClr val="FF0000"/>
                  </a:solidFill>
                </a:rPr>
                <a:t>NoSuchMethodError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39D1C10-7D45-447F-A222-F838CE971500}"/>
                </a:ext>
              </a:extLst>
            </p:cNvPr>
            <p:cNvSpPr txBox="1"/>
            <p:nvPr/>
          </p:nvSpPr>
          <p:spPr>
            <a:xfrm>
              <a:off x="1121037" y="5359341"/>
              <a:ext cx="1702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</a:rPr>
                <a:t>System Failure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5" name="灯片编号占位符 10">
            <a:extLst>
              <a:ext uri="{FF2B5EF4-FFF2-40B4-BE49-F238E27FC236}">
                <a16:creationId xmlns:a16="http://schemas.microsoft.com/office/drawing/2014/main" id="{324A5B9E-763A-4AE8-AE1F-ADD394ECF0F7}"/>
              </a:ext>
            </a:extLst>
          </p:cNvPr>
          <p:cNvSpPr txBox="1">
            <a:spLocks/>
          </p:cNvSpPr>
          <p:nvPr/>
        </p:nvSpPr>
        <p:spPr>
          <a:xfrm>
            <a:off x="5013581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/>
              <a:t>-13-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599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7"/>
    </mc:Choice>
    <mc:Fallback xmlns="">
      <p:transition spd="slow" advTm="1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981E7B5-2AE7-479D-8FDF-436C44EE5A88}"/>
              </a:ext>
            </a:extLst>
          </p:cNvPr>
          <p:cNvSpPr txBox="1">
            <a:spLocks/>
          </p:cNvSpPr>
          <p:nvPr/>
        </p:nvSpPr>
        <p:spPr>
          <a:xfrm>
            <a:off x="838200" y="42825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Empirical study-</a:t>
            </a:r>
            <a:r>
              <a:rPr lang="en-US" altLang="zh-CN" sz="3600" b="1" dirty="0"/>
              <a:t>RQ1: Issue manifestation patterns</a:t>
            </a:r>
            <a:endParaRPr lang="zh-CN" altLang="en-US" sz="3600" b="1" dirty="0"/>
          </a:p>
        </p:txBody>
      </p:sp>
      <p:pic>
        <p:nvPicPr>
          <p:cNvPr id="12" name="图片 11" descr="图片包含 文字, 地图&#10;&#10;已生成高可信度的说明">
            <a:extLst>
              <a:ext uri="{FF2B5EF4-FFF2-40B4-BE49-F238E27FC236}">
                <a16:creationId xmlns:a16="http://schemas.microsoft.com/office/drawing/2014/main" id="{556FB820-8FBB-4B8C-8E5F-EA3A13726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943" y="1588720"/>
            <a:ext cx="7273557" cy="4973019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A80761D7-FCFA-42D4-B277-A26F789C26D9}"/>
              </a:ext>
            </a:extLst>
          </p:cNvPr>
          <p:cNvSpPr/>
          <p:nvPr/>
        </p:nvSpPr>
        <p:spPr>
          <a:xfrm>
            <a:off x="838200" y="3124200"/>
            <a:ext cx="1828800" cy="17542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ADEFDEC-8296-43E8-A923-B07F8F160611}"/>
              </a:ext>
            </a:extLst>
          </p:cNvPr>
          <p:cNvGrpSpPr/>
          <p:nvPr/>
        </p:nvGrpSpPr>
        <p:grpSpPr>
          <a:xfrm>
            <a:off x="2025278" y="2488462"/>
            <a:ext cx="2500165" cy="2200594"/>
            <a:chOff x="2025278" y="2488462"/>
            <a:chExt cx="2500165" cy="220059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BB41F64-C859-4FD3-9FCC-7C07057A388D}"/>
                </a:ext>
              </a:extLst>
            </p:cNvPr>
            <p:cNvSpPr txBox="1"/>
            <p:nvPr/>
          </p:nvSpPr>
          <p:spPr>
            <a:xfrm>
              <a:off x="2503736" y="2488462"/>
              <a:ext cx="20217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Referenced</a:t>
              </a:r>
              <a:endParaRPr lang="zh-CN" altLang="en-US" sz="2800" b="1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3054BB0-95F8-4837-B84A-CFDEC75FF0BD}"/>
                </a:ext>
              </a:extLst>
            </p:cNvPr>
            <p:cNvSpPr/>
            <p:nvPr/>
          </p:nvSpPr>
          <p:spPr>
            <a:xfrm>
              <a:off x="2025278" y="3249243"/>
              <a:ext cx="1515587" cy="143981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DD8CD07-56DB-4C8B-BAF5-DA83067982A5}"/>
              </a:ext>
            </a:extLst>
          </p:cNvPr>
          <p:cNvSpPr txBox="1"/>
          <p:nvPr/>
        </p:nvSpPr>
        <p:spPr>
          <a:xfrm>
            <a:off x="915921" y="2467383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Loaded</a:t>
            </a:r>
            <a:endParaRPr lang="zh-CN" altLang="en-US" sz="2800" b="1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87E87D9-1B45-43B8-886F-22E6D444EDDF}"/>
              </a:ext>
            </a:extLst>
          </p:cNvPr>
          <p:cNvSpPr/>
          <p:nvPr/>
        </p:nvSpPr>
        <p:spPr>
          <a:xfrm>
            <a:off x="838200" y="3124200"/>
            <a:ext cx="1828800" cy="17542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灯片编号占位符 10">
            <a:extLst>
              <a:ext uri="{FF2B5EF4-FFF2-40B4-BE49-F238E27FC236}">
                <a16:creationId xmlns:a16="http://schemas.microsoft.com/office/drawing/2014/main" id="{45E722B8-AD44-4DA0-8F38-67D067D0BF29}"/>
              </a:ext>
            </a:extLst>
          </p:cNvPr>
          <p:cNvSpPr txBox="1">
            <a:spLocks/>
          </p:cNvSpPr>
          <p:nvPr/>
        </p:nvSpPr>
        <p:spPr>
          <a:xfrm>
            <a:off x="5013581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/>
              <a:t>-14-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806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9"/>
    </mc:Choice>
    <mc:Fallback xmlns="">
      <p:transition spd="slow" advTm="383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981E7B5-2AE7-479D-8FDF-436C44EE5A88}"/>
              </a:ext>
            </a:extLst>
          </p:cNvPr>
          <p:cNvSpPr txBox="1">
            <a:spLocks/>
          </p:cNvSpPr>
          <p:nvPr/>
        </p:nvSpPr>
        <p:spPr>
          <a:xfrm>
            <a:off x="838200" y="42825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Empirical study-</a:t>
            </a:r>
            <a:r>
              <a:rPr lang="en-US" altLang="zh-CN" sz="3600" b="1" dirty="0"/>
              <a:t>RQ2: Issue fixing patterns</a:t>
            </a:r>
            <a:endParaRPr lang="zh-CN" altLang="en-US" sz="36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0A33F6-A64E-48D4-9324-1BF0678EBE18}"/>
              </a:ext>
            </a:extLst>
          </p:cNvPr>
          <p:cNvSpPr/>
          <p:nvPr/>
        </p:nvSpPr>
        <p:spPr>
          <a:xfrm>
            <a:off x="279400" y="1601420"/>
            <a:ext cx="6718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Pattern 1</a:t>
            </a:r>
            <a:r>
              <a:rPr lang="en-US" altLang="zh-CN" sz="2800" dirty="0"/>
              <a:t>: Shading the conflicting libraries (25 out of 128 solutions)</a:t>
            </a:r>
            <a:endParaRPr lang="zh-CN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8964D1-9AD0-4036-AAB4-0DC06F307329}"/>
              </a:ext>
            </a:extLst>
          </p:cNvPr>
          <p:cNvSpPr/>
          <p:nvPr/>
        </p:nvSpPr>
        <p:spPr>
          <a:xfrm>
            <a:off x="6910186" y="1212784"/>
            <a:ext cx="51943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just"/>
            <a:r>
              <a:rPr lang="en-US" altLang="zh-CN" b="1" dirty="0"/>
              <a:t>Maven-Shade-Plugin</a:t>
            </a:r>
            <a:r>
              <a:rPr lang="en-US" altLang="zh-CN" dirty="0"/>
              <a:t> provides the capability to package the project in an </a:t>
            </a:r>
            <a:r>
              <a:rPr lang="en-US" altLang="zh-CN" i="1" dirty="0">
                <a:latin typeface="Calisto MT" panose="02040603050505030304" pitchFamily="18" charset="0"/>
              </a:rPr>
              <a:t>Uber Jar</a:t>
            </a:r>
            <a:r>
              <a:rPr lang="en-US" altLang="zh-CN" dirty="0"/>
              <a:t>, including its third party libraries. It will also shade (i.e., rename) the packages of some of the libraries.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F5B24A-7C54-4A90-A049-021E0EC04217}"/>
              </a:ext>
            </a:extLst>
          </p:cNvPr>
          <p:cNvSpPr/>
          <p:nvPr/>
        </p:nvSpPr>
        <p:spPr>
          <a:xfrm>
            <a:off x="279400" y="2634711"/>
            <a:ext cx="6718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Pattern 2</a:t>
            </a:r>
            <a:r>
              <a:rPr lang="en-US" altLang="zh-CN" sz="2800" dirty="0"/>
              <a:t>: Adjusting the </a:t>
            </a:r>
            <a:r>
              <a:rPr lang="en-US" altLang="zh-CN" sz="2800" dirty="0" err="1"/>
              <a:t>classpath</a:t>
            </a:r>
            <a:r>
              <a:rPr lang="en-US" altLang="zh-CN" sz="2800" dirty="0"/>
              <a:t> order</a:t>
            </a:r>
          </a:p>
          <a:p>
            <a:r>
              <a:rPr lang="en-US" altLang="zh-CN" sz="2800" dirty="0"/>
              <a:t>of dependencies (42 out of 128 solutions)</a:t>
            </a:r>
            <a:endParaRPr lang="zh-CN" altLang="en-US" sz="2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31FE6A-D552-482E-A126-EC7E762A0E1F}"/>
              </a:ext>
            </a:extLst>
          </p:cNvPr>
          <p:cNvSpPr/>
          <p:nvPr/>
        </p:nvSpPr>
        <p:spPr>
          <a:xfrm>
            <a:off x="6910376" y="2553789"/>
            <a:ext cx="51943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Forcing a particular dependency order on the </a:t>
            </a:r>
            <a:r>
              <a:rPr lang="en-US" altLang="zh-CN" dirty="0" err="1"/>
              <a:t>classpath</a:t>
            </a:r>
            <a:r>
              <a:rPr lang="en-US" altLang="zh-CN" dirty="0"/>
              <a:t> is a strategy commonly used by developers for fixing DC issues at a relatively low cost.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861245B-056C-4A2C-A007-EAEE14CEBDAB}"/>
              </a:ext>
            </a:extLst>
          </p:cNvPr>
          <p:cNvSpPr/>
          <p:nvPr/>
        </p:nvSpPr>
        <p:spPr>
          <a:xfrm>
            <a:off x="758933" y="4121387"/>
            <a:ext cx="9863587" cy="2438400"/>
          </a:xfrm>
          <a:prstGeom prst="round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673E85-EC8C-4916-BE55-DB22534C045A}"/>
              </a:ext>
            </a:extLst>
          </p:cNvPr>
          <p:cNvSpPr/>
          <p:nvPr/>
        </p:nvSpPr>
        <p:spPr>
          <a:xfrm>
            <a:off x="758933" y="4099272"/>
            <a:ext cx="2148345" cy="46166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#HDFS-10570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6B56FB90-E7D0-455F-ABF1-BB15949D8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529" y="4712771"/>
            <a:ext cx="1610749" cy="142076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22AFDCA-052E-4B41-BBB8-9AD4D699721E}"/>
              </a:ext>
            </a:extLst>
          </p:cNvPr>
          <p:cNvSpPr/>
          <p:nvPr/>
        </p:nvSpPr>
        <p:spPr>
          <a:xfrm>
            <a:off x="1683731" y="5439926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HDFS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D49133C-53D2-4FCD-81E2-1EACA17E2770}"/>
              </a:ext>
            </a:extLst>
          </p:cNvPr>
          <p:cNvCxnSpPr/>
          <p:nvPr/>
        </p:nvCxnSpPr>
        <p:spPr>
          <a:xfrm flipV="1">
            <a:off x="3042488" y="4914900"/>
            <a:ext cx="1130300" cy="468000"/>
          </a:xfrm>
          <a:prstGeom prst="straightConnector1">
            <a:avLst/>
          </a:prstGeom>
          <a:ln w="60325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E1C5CB0-40AB-45DC-9D7C-405114384760}"/>
              </a:ext>
            </a:extLst>
          </p:cNvPr>
          <p:cNvCxnSpPr>
            <a:cxnSpLocks/>
          </p:cNvCxnSpPr>
          <p:nvPr/>
        </p:nvCxnSpPr>
        <p:spPr>
          <a:xfrm>
            <a:off x="3042488" y="5721350"/>
            <a:ext cx="1130300" cy="286469"/>
          </a:xfrm>
          <a:prstGeom prst="straightConnector1">
            <a:avLst/>
          </a:prstGeom>
          <a:ln w="60325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形 22">
            <a:extLst>
              <a:ext uri="{FF2B5EF4-FFF2-40B4-BE49-F238E27FC236}">
                <a16:creationId xmlns:a16="http://schemas.microsoft.com/office/drawing/2014/main" id="{1C765C3F-7F42-4FFE-84D0-0CC51BBF9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7998" y="4352815"/>
            <a:ext cx="895350" cy="95250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07EB6BD-89D9-4BA6-9FF0-3576ACA9405A}"/>
              </a:ext>
            </a:extLst>
          </p:cNvPr>
          <p:cNvSpPr/>
          <p:nvPr/>
        </p:nvSpPr>
        <p:spPr>
          <a:xfrm>
            <a:off x="8775405" y="4861280"/>
            <a:ext cx="1463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/>
              <a:t>Netty</a:t>
            </a:r>
            <a:r>
              <a:rPr lang="en-US" altLang="zh-CN" sz="2400" b="1" dirty="0"/>
              <a:t> 2.0</a:t>
            </a:r>
            <a:endParaRPr lang="zh-CN" altLang="en-US" sz="2400" b="1" dirty="0"/>
          </a:p>
        </p:txBody>
      </p:sp>
      <p:pic>
        <p:nvPicPr>
          <p:cNvPr id="26" name="图形 25">
            <a:extLst>
              <a:ext uri="{FF2B5EF4-FFF2-40B4-BE49-F238E27FC236}">
                <a16:creationId xmlns:a16="http://schemas.microsoft.com/office/drawing/2014/main" id="{6B473EB1-949B-43A4-8F63-6EE96C7F7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0404" y="5485807"/>
            <a:ext cx="895350" cy="9525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173E911-1908-434F-B8B1-E63F1E181D6D}"/>
              </a:ext>
            </a:extLst>
          </p:cNvPr>
          <p:cNvSpPr/>
          <p:nvPr/>
        </p:nvSpPr>
        <p:spPr>
          <a:xfrm>
            <a:off x="5144624" y="5923646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Hadoop</a:t>
            </a:r>
            <a:endParaRPr lang="zh-CN" altLang="en-US" sz="2400" b="1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9C74907-5DE2-4953-9DD4-C315627AB9CD}"/>
              </a:ext>
            </a:extLst>
          </p:cNvPr>
          <p:cNvCxnSpPr>
            <a:cxnSpLocks/>
          </p:cNvCxnSpPr>
          <p:nvPr/>
        </p:nvCxnSpPr>
        <p:spPr>
          <a:xfrm>
            <a:off x="6612147" y="6179050"/>
            <a:ext cx="1078794" cy="0"/>
          </a:xfrm>
          <a:prstGeom prst="straightConnector1">
            <a:avLst/>
          </a:prstGeom>
          <a:ln w="60325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12D62558-E088-4EBC-8EE8-001E3B610F8C}"/>
              </a:ext>
            </a:extLst>
          </p:cNvPr>
          <p:cNvSpPr/>
          <p:nvPr/>
        </p:nvSpPr>
        <p:spPr>
          <a:xfrm>
            <a:off x="8775405" y="5940066"/>
            <a:ext cx="1463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/>
              <a:t>Netty</a:t>
            </a:r>
            <a:r>
              <a:rPr lang="en-US" altLang="zh-CN" sz="2400" b="1" dirty="0"/>
              <a:t> 2.8</a:t>
            </a:r>
            <a:endParaRPr lang="zh-CN" altLang="en-US" sz="2400" b="1" dirty="0"/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C293BCB4-A39D-4E19-BDAA-4E0E10DEA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31600" y="5485807"/>
            <a:ext cx="895350" cy="952500"/>
          </a:xfrm>
          <a:prstGeom prst="rect">
            <a:avLst/>
          </a:prstGeom>
        </p:spPr>
      </p:pic>
      <p:pic>
        <p:nvPicPr>
          <p:cNvPr id="33" name="图形 32">
            <a:extLst>
              <a:ext uri="{FF2B5EF4-FFF2-40B4-BE49-F238E27FC236}">
                <a16:creationId xmlns:a16="http://schemas.microsoft.com/office/drawing/2014/main" id="{DD7A9226-9330-424E-908A-2DE332475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31600" y="4421719"/>
            <a:ext cx="895350" cy="952500"/>
          </a:xfrm>
          <a:prstGeom prst="rect">
            <a:avLst/>
          </a:prstGeom>
        </p:spPr>
      </p:pic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B4F47E6-1E2B-4F4E-AB94-73D7F1AC5980}"/>
              </a:ext>
            </a:extLst>
          </p:cNvPr>
          <p:cNvCxnSpPr>
            <a:cxnSpLocks/>
          </p:cNvCxnSpPr>
          <p:nvPr/>
        </p:nvCxnSpPr>
        <p:spPr>
          <a:xfrm>
            <a:off x="6629400" y="4917547"/>
            <a:ext cx="1078794" cy="0"/>
          </a:xfrm>
          <a:prstGeom prst="straightConnector1">
            <a:avLst/>
          </a:prstGeom>
          <a:ln w="60325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2DB89963-9D64-4B8B-A15B-7AE3D9B0B93E}"/>
              </a:ext>
            </a:extLst>
          </p:cNvPr>
          <p:cNvSpPr/>
          <p:nvPr/>
        </p:nvSpPr>
        <p:spPr>
          <a:xfrm>
            <a:off x="5073491" y="4670628"/>
            <a:ext cx="1630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/>
              <a:t>Hdfsproxy</a:t>
            </a:r>
            <a:endParaRPr lang="zh-CN" altLang="en-US" sz="2400" b="1" dirty="0"/>
          </a:p>
        </p:txBody>
      </p:sp>
      <p:pic>
        <p:nvPicPr>
          <p:cNvPr id="42" name="图形 41" descr="担忧的脸，没有填充">
            <a:extLst>
              <a:ext uri="{FF2B5EF4-FFF2-40B4-BE49-F238E27FC236}">
                <a16:creationId xmlns:a16="http://schemas.microsoft.com/office/drawing/2014/main" id="{2BF250EA-E7D7-472F-A655-831198838B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7123" y="5668575"/>
            <a:ext cx="914400" cy="914400"/>
          </a:xfrm>
          <a:prstGeom prst="rect">
            <a:avLst/>
          </a:prstGeom>
        </p:spPr>
      </p:pic>
      <p:pic>
        <p:nvPicPr>
          <p:cNvPr id="44" name="图形 43" descr="笑脸，没有填充">
            <a:extLst>
              <a:ext uri="{FF2B5EF4-FFF2-40B4-BE49-F238E27FC236}">
                <a16:creationId xmlns:a16="http://schemas.microsoft.com/office/drawing/2014/main" id="{2D62B4CF-FC91-4190-B71B-A87A79D43F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99483" y="4788722"/>
            <a:ext cx="914400" cy="914400"/>
          </a:xfrm>
          <a:prstGeom prst="rect">
            <a:avLst/>
          </a:prstGeom>
        </p:spPr>
      </p:pic>
      <p:pic>
        <p:nvPicPr>
          <p:cNvPr id="46" name="图形 45" descr="箭头: 向右旋转">
            <a:extLst>
              <a:ext uri="{FF2B5EF4-FFF2-40B4-BE49-F238E27FC236}">
                <a16:creationId xmlns:a16="http://schemas.microsoft.com/office/drawing/2014/main" id="{276022BD-2E90-4C47-A8B2-6965C905D8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58192" y="5174306"/>
            <a:ext cx="914400" cy="914400"/>
          </a:xfrm>
          <a:prstGeom prst="rect">
            <a:avLst/>
          </a:prstGeom>
        </p:spPr>
      </p:pic>
      <p:pic>
        <p:nvPicPr>
          <p:cNvPr id="48" name="图形 47" descr="箭头: 顺时针弯曲">
            <a:extLst>
              <a:ext uri="{FF2B5EF4-FFF2-40B4-BE49-F238E27FC236}">
                <a16:creationId xmlns:a16="http://schemas.microsoft.com/office/drawing/2014/main" id="{DD9898BF-2159-4E67-9CEF-08AB9731C2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40776" y="5211375"/>
            <a:ext cx="914400" cy="914400"/>
          </a:xfrm>
          <a:prstGeom prst="rect">
            <a:avLst/>
          </a:prstGeom>
        </p:spPr>
      </p:pic>
      <p:sp>
        <p:nvSpPr>
          <p:cNvPr id="29" name="灯片编号占位符 10">
            <a:extLst>
              <a:ext uri="{FF2B5EF4-FFF2-40B4-BE49-F238E27FC236}">
                <a16:creationId xmlns:a16="http://schemas.microsoft.com/office/drawing/2014/main" id="{9760D61F-B298-468D-8AC9-1AFADBC344AC}"/>
              </a:ext>
            </a:extLst>
          </p:cNvPr>
          <p:cNvSpPr txBox="1">
            <a:spLocks/>
          </p:cNvSpPr>
          <p:nvPr/>
        </p:nvSpPr>
        <p:spPr>
          <a:xfrm>
            <a:off x="5013581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/>
              <a:t>-15-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514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24"/>
    </mc:Choice>
    <mc:Fallback xmlns="">
      <p:transition spd="slow" advTm="47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2" grpId="0"/>
      <p:bldP spid="13" grpId="0" animBg="1"/>
      <p:bldP spid="10" grpId="0" animBg="1"/>
      <p:bldP spid="16" grpId="0"/>
      <p:bldP spid="18" grpId="0"/>
      <p:bldP spid="25" grpId="0"/>
      <p:bldP spid="27" grpId="0"/>
      <p:bldP spid="31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981E7B5-2AE7-479D-8FDF-436C44EE5A88}"/>
              </a:ext>
            </a:extLst>
          </p:cNvPr>
          <p:cNvSpPr txBox="1">
            <a:spLocks/>
          </p:cNvSpPr>
          <p:nvPr/>
        </p:nvSpPr>
        <p:spPr>
          <a:xfrm>
            <a:off x="838200" y="42825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Empirical study-</a:t>
            </a:r>
            <a:r>
              <a:rPr lang="en-US" altLang="zh-CN" sz="3600" b="1" dirty="0"/>
              <a:t>RQ2: Issue fixing patterns</a:t>
            </a:r>
            <a:endParaRPr lang="zh-CN" altLang="en-US" sz="36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0A33F6-A64E-48D4-9324-1BF0678EBE18}"/>
              </a:ext>
            </a:extLst>
          </p:cNvPr>
          <p:cNvSpPr/>
          <p:nvPr/>
        </p:nvSpPr>
        <p:spPr>
          <a:xfrm>
            <a:off x="279400" y="1601420"/>
            <a:ext cx="6718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Pattern 1</a:t>
            </a:r>
            <a:r>
              <a:rPr lang="en-US" altLang="zh-CN" sz="2800" dirty="0"/>
              <a:t>: Shading the conflicting libraries (25 out of 128 solutions)</a:t>
            </a:r>
            <a:endParaRPr lang="zh-CN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8964D1-9AD0-4036-AAB4-0DC06F307329}"/>
              </a:ext>
            </a:extLst>
          </p:cNvPr>
          <p:cNvSpPr/>
          <p:nvPr/>
        </p:nvSpPr>
        <p:spPr>
          <a:xfrm>
            <a:off x="6997700" y="1291529"/>
            <a:ext cx="50800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just"/>
            <a:r>
              <a:rPr lang="en-US" altLang="zh-CN" b="1" dirty="0"/>
              <a:t>Maven-Shade-Plugin</a:t>
            </a:r>
            <a:r>
              <a:rPr lang="en-US" altLang="zh-CN" dirty="0"/>
              <a:t> provides the capability to package the project in an </a:t>
            </a:r>
            <a:r>
              <a:rPr lang="en-US" altLang="zh-CN" i="1" dirty="0">
                <a:latin typeface="Calisto MT" panose="02040603050505030304" pitchFamily="18" charset="0"/>
              </a:rPr>
              <a:t>Uber Jar</a:t>
            </a:r>
            <a:r>
              <a:rPr lang="en-US" altLang="zh-CN" dirty="0"/>
              <a:t>, including its third party libraries. It will also shade (i.e., rename) the packages of some of the libraries.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F5B24A-7C54-4A90-A049-021E0EC04217}"/>
              </a:ext>
            </a:extLst>
          </p:cNvPr>
          <p:cNvSpPr/>
          <p:nvPr/>
        </p:nvSpPr>
        <p:spPr>
          <a:xfrm>
            <a:off x="279400" y="2597831"/>
            <a:ext cx="6718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Pattern 2</a:t>
            </a:r>
            <a:r>
              <a:rPr lang="en-US" altLang="zh-CN" sz="2800" dirty="0"/>
              <a:t>: Adjusting the </a:t>
            </a:r>
            <a:r>
              <a:rPr lang="en-US" altLang="zh-CN" sz="2800" dirty="0" err="1"/>
              <a:t>classpath</a:t>
            </a:r>
            <a:r>
              <a:rPr lang="en-US" altLang="zh-CN" sz="2800" dirty="0"/>
              <a:t> order of dependencies (42 out of 128 solutions)</a:t>
            </a:r>
            <a:endParaRPr lang="zh-CN" altLang="en-US" sz="2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31FE6A-D552-482E-A126-EC7E762A0E1F}"/>
              </a:ext>
            </a:extLst>
          </p:cNvPr>
          <p:cNvSpPr/>
          <p:nvPr/>
        </p:nvSpPr>
        <p:spPr>
          <a:xfrm>
            <a:off x="6997700" y="2611997"/>
            <a:ext cx="50800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Forcing a particular dependency order on the </a:t>
            </a:r>
            <a:r>
              <a:rPr lang="en-US" altLang="zh-CN" dirty="0" err="1"/>
              <a:t>classpath</a:t>
            </a:r>
            <a:r>
              <a:rPr lang="en-US" altLang="zh-CN" dirty="0"/>
              <a:t> is a strategy commonly used by developers for fixing DC issues at a relatively low cost.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BB8ACB8-F2BF-4176-8946-4B17F5BF8086}"/>
              </a:ext>
            </a:extLst>
          </p:cNvPr>
          <p:cNvSpPr/>
          <p:nvPr/>
        </p:nvSpPr>
        <p:spPr>
          <a:xfrm>
            <a:off x="279400" y="3622921"/>
            <a:ext cx="6718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Pattern 3</a:t>
            </a:r>
            <a:r>
              <a:rPr lang="en-US" altLang="zh-CN" sz="2800" dirty="0"/>
              <a:t>: Harmonizing library versions (51 out of 128 solutions)</a:t>
            </a:r>
            <a:endParaRPr lang="zh-CN" altLang="en-US" sz="28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EAAEE96-EB1E-415B-9B6C-330E150D0610}"/>
              </a:ext>
            </a:extLst>
          </p:cNvPr>
          <p:cNvSpPr/>
          <p:nvPr/>
        </p:nvSpPr>
        <p:spPr>
          <a:xfrm>
            <a:off x="6997700" y="3914086"/>
            <a:ext cx="508000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Solutions of this pattern upgrade or downgrade some of the JARs to resolve the version inconsistencies. </a:t>
            </a:r>
            <a:endParaRPr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8E30F0CE-82B0-4033-AEAE-8D10C26E24FF}"/>
              </a:ext>
            </a:extLst>
          </p:cNvPr>
          <p:cNvSpPr txBox="1">
            <a:spLocks/>
          </p:cNvSpPr>
          <p:nvPr/>
        </p:nvSpPr>
        <p:spPr>
          <a:xfrm>
            <a:off x="5013581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/>
              <a:t>-16-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649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1"/>
    </mc:Choice>
    <mc:Fallback xmlns="">
      <p:transition spd="slow" advTm="5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981E7B5-2AE7-479D-8FDF-436C44EE5A88}"/>
              </a:ext>
            </a:extLst>
          </p:cNvPr>
          <p:cNvSpPr txBox="1">
            <a:spLocks/>
          </p:cNvSpPr>
          <p:nvPr/>
        </p:nvSpPr>
        <p:spPr>
          <a:xfrm>
            <a:off x="838200" y="42825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Empirical study-</a:t>
            </a:r>
            <a:r>
              <a:rPr lang="en-US" altLang="zh-CN" sz="3600" b="1" dirty="0"/>
              <a:t>RQ2: Issue fixing patterns</a:t>
            </a:r>
            <a:endParaRPr lang="zh-CN" altLang="en-US" sz="36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0A33F6-A64E-48D4-9324-1BF0678EBE18}"/>
              </a:ext>
            </a:extLst>
          </p:cNvPr>
          <p:cNvSpPr/>
          <p:nvPr/>
        </p:nvSpPr>
        <p:spPr>
          <a:xfrm>
            <a:off x="279400" y="1601420"/>
            <a:ext cx="6718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Pattern 1</a:t>
            </a:r>
            <a:r>
              <a:rPr lang="en-US" altLang="zh-CN" sz="2800" dirty="0"/>
              <a:t>: Shading the conflicting libraries (25 out of 128 solutions)</a:t>
            </a:r>
            <a:endParaRPr lang="zh-CN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8964D1-9AD0-4036-AAB4-0DC06F307329}"/>
              </a:ext>
            </a:extLst>
          </p:cNvPr>
          <p:cNvSpPr/>
          <p:nvPr/>
        </p:nvSpPr>
        <p:spPr>
          <a:xfrm>
            <a:off x="6997700" y="1197861"/>
            <a:ext cx="51435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just"/>
            <a:r>
              <a:rPr lang="en-US" altLang="zh-CN" b="1" dirty="0"/>
              <a:t>Maven-Shade-Plugin</a:t>
            </a:r>
            <a:r>
              <a:rPr lang="en-US" altLang="zh-CN" dirty="0"/>
              <a:t> provides the capability to package the project in an </a:t>
            </a:r>
            <a:r>
              <a:rPr lang="en-US" altLang="zh-CN" i="1" dirty="0">
                <a:latin typeface="Calisto MT" panose="02040603050505030304" pitchFamily="18" charset="0"/>
              </a:rPr>
              <a:t>Uber Jar</a:t>
            </a:r>
            <a:r>
              <a:rPr lang="en-US" altLang="zh-CN" dirty="0"/>
              <a:t>, including its third party libraries. It will also shade (i.e., rename) the packages of some of the libraries.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F5B24A-7C54-4A90-A049-021E0EC04217}"/>
              </a:ext>
            </a:extLst>
          </p:cNvPr>
          <p:cNvSpPr/>
          <p:nvPr/>
        </p:nvSpPr>
        <p:spPr>
          <a:xfrm>
            <a:off x="279400" y="2592860"/>
            <a:ext cx="6718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Pattern 2</a:t>
            </a:r>
            <a:r>
              <a:rPr lang="en-US" altLang="zh-CN" sz="2800" dirty="0"/>
              <a:t>: Adjusting the </a:t>
            </a:r>
            <a:r>
              <a:rPr lang="en-US" altLang="zh-CN" sz="2800" dirty="0" err="1"/>
              <a:t>classpath</a:t>
            </a:r>
            <a:r>
              <a:rPr lang="en-US" altLang="zh-CN" sz="2800" dirty="0"/>
              <a:t> order of dependencies (42 out of 128 solutions)</a:t>
            </a:r>
            <a:endParaRPr lang="zh-CN" altLang="en-US" sz="2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31FE6A-D552-482E-A126-EC7E762A0E1F}"/>
              </a:ext>
            </a:extLst>
          </p:cNvPr>
          <p:cNvSpPr/>
          <p:nvPr/>
        </p:nvSpPr>
        <p:spPr>
          <a:xfrm>
            <a:off x="6997700" y="2497507"/>
            <a:ext cx="51435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Forcing a particular dependency order on the </a:t>
            </a:r>
            <a:r>
              <a:rPr lang="en-US" altLang="zh-CN" dirty="0" err="1"/>
              <a:t>classpath</a:t>
            </a:r>
            <a:r>
              <a:rPr lang="en-US" altLang="zh-CN" dirty="0"/>
              <a:t> is a strategy commonly used by developers for fixing DC issues at a relatively low cost.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BB8ACB8-F2BF-4176-8946-4B17F5BF8086}"/>
              </a:ext>
            </a:extLst>
          </p:cNvPr>
          <p:cNvSpPr/>
          <p:nvPr/>
        </p:nvSpPr>
        <p:spPr>
          <a:xfrm>
            <a:off x="279400" y="3643457"/>
            <a:ext cx="6718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Pattern 3</a:t>
            </a:r>
            <a:r>
              <a:rPr lang="en-US" altLang="zh-CN" sz="2800" dirty="0"/>
              <a:t>: Harmonizing library versions (51 out of 128 solutions)</a:t>
            </a:r>
            <a:endParaRPr lang="zh-CN" altLang="en-US" sz="28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EAAEE96-EB1E-415B-9B6C-330E150D0610}"/>
              </a:ext>
            </a:extLst>
          </p:cNvPr>
          <p:cNvSpPr/>
          <p:nvPr/>
        </p:nvSpPr>
        <p:spPr>
          <a:xfrm>
            <a:off x="6997700" y="3813713"/>
            <a:ext cx="514350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Solutions of this pattern upgrade or downgrade some of the JARs to resolve the version inconsistencies. 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A1BB8C8-DD62-42AF-BF80-62895EA71465}"/>
              </a:ext>
            </a:extLst>
          </p:cNvPr>
          <p:cNvSpPr/>
          <p:nvPr/>
        </p:nvSpPr>
        <p:spPr>
          <a:xfrm>
            <a:off x="279400" y="4694054"/>
            <a:ext cx="6718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Pattern 4</a:t>
            </a:r>
            <a:r>
              <a:rPr lang="en-US" altLang="zh-CN" sz="2800" dirty="0"/>
              <a:t>: </a:t>
            </a:r>
            <a:r>
              <a:rPr lang="en-US" altLang="zh-CN" sz="2800" dirty="0" err="1"/>
              <a:t>Classloader</a:t>
            </a:r>
            <a:r>
              <a:rPr lang="en-US" altLang="zh-CN" sz="2800" dirty="0"/>
              <a:t> customization </a:t>
            </a:r>
          </a:p>
          <a:p>
            <a:r>
              <a:rPr lang="en-US" altLang="zh-CN" sz="2800" dirty="0"/>
              <a:t>(5 out of 128 solutions)</a:t>
            </a:r>
            <a:endParaRPr lang="zh-CN" altLang="en-US" sz="28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8696BE9-1BF9-4824-B51F-B859D85BE510}"/>
              </a:ext>
            </a:extLst>
          </p:cNvPr>
          <p:cNvSpPr/>
          <p:nvPr/>
        </p:nvSpPr>
        <p:spPr>
          <a:xfrm>
            <a:off x="6235700" y="4852921"/>
            <a:ext cx="59563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This solution uses dynamic module system frameworks such as </a:t>
            </a:r>
            <a:r>
              <a:rPr lang="en-US" altLang="zh-CN" b="1" dirty="0"/>
              <a:t>OSGI</a:t>
            </a:r>
            <a:r>
              <a:rPr lang="en-US" altLang="zh-CN" dirty="0"/>
              <a:t> and </a:t>
            </a:r>
            <a:r>
              <a:rPr lang="en-US" altLang="zh-CN" b="1" dirty="0" err="1"/>
              <a:t>Wildfly</a:t>
            </a:r>
            <a:r>
              <a:rPr lang="en-US" altLang="zh-CN" dirty="0"/>
              <a:t>, to allow different versions of the same libraries or classes coexist in one project by creating multiple </a:t>
            </a:r>
            <a:r>
              <a:rPr lang="en-US" altLang="zh-CN" dirty="0" err="1"/>
              <a:t>classloaders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24FA7C4-3F5F-472B-9C6E-2E2461F108C1}"/>
              </a:ext>
            </a:extLst>
          </p:cNvPr>
          <p:cNvSpPr/>
          <p:nvPr/>
        </p:nvSpPr>
        <p:spPr>
          <a:xfrm>
            <a:off x="279400" y="5744651"/>
            <a:ext cx="6718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Pattern 5</a:t>
            </a:r>
            <a:r>
              <a:rPr lang="en-US" altLang="zh-CN" sz="2800" dirty="0"/>
              <a:t>: Other workarounds </a:t>
            </a:r>
          </a:p>
          <a:p>
            <a:r>
              <a:rPr lang="en-US" altLang="zh-CN" sz="2800" dirty="0"/>
              <a:t>(5 out of 128 solutions)</a:t>
            </a:r>
            <a:endParaRPr lang="zh-CN" altLang="en-US" sz="28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D2B7FCB-2125-47F6-987E-61496490DA29}"/>
              </a:ext>
            </a:extLst>
          </p:cNvPr>
          <p:cNvSpPr/>
          <p:nvPr/>
        </p:nvSpPr>
        <p:spPr>
          <a:xfrm>
            <a:off x="6235700" y="6191338"/>
            <a:ext cx="59563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The remaining issues are resolved in miscellaneous ways</a:t>
            </a:r>
            <a:endParaRPr lang="zh-CN" altLang="en-US" dirty="0"/>
          </a:p>
        </p:txBody>
      </p:sp>
      <p:sp>
        <p:nvSpPr>
          <p:cNvPr id="18" name="灯片编号占位符 10">
            <a:extLst>
              <a:ext uri="{FF2B5EF4-FFF2-40B4-BE49-F238E27FC236}">
                <a16:creationId xmlns:a16="http://schemas.microsoft.com/office/drawing/2014/main" id="{D091E75E-EA95-474A-8726-96459F334C37}"/>
              </a:ext>
            </a:extLst>
          </p:cNvPr>
          <p:cNvSpPr txBox="1">
            <a:spLocks/>
          </p:cNvSpPr>
          <p:nvPr/>
        </p:nvSpPr>
        <p:spPr>
          <a:xfrm>
            <a:off x="5013581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/>
              <a:t>-17-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456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25"/>
    </mc:Choice>
    <mc:Fallback xmlns="">
      <p:transition spd="slow" advTm="37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719C3-D9A5-4F54-B21F-FFAF9D65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776"/>
            <a:ext cx="10515600" cy="1325563"/>
          </a:xfrm>
        </p:spPr>
        <p:txBody>
          <a:bodyPr/>
          <a:lstStyle/>
          <a:p>
            <a:r>
              <a:rPr lang="en-US" altLang="zh-CN" b="1" dirty="0"/>
              <a:t>Example 1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9D233F-DEAC-4CE4-AB84-2852DCD0F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880" y="1768242"/>
            <a:ext cx="5111073" cy="307610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946C90-98B9-4933-8431-538A8094472A}"/>
              </a:ext>
            </a:extLst>
          </p:cNvPr>
          <p:cNvSpPr txBox="1"/>
          <p:nvPr/>
        </p:nvSpPr>
        <p:spPr>
          <a:xfrm>
            <a:off x="1402080" y="5379720"/>
            <a:ext cx="938784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java –cp a.jar; b.jar …</a:t>
            </a:r>
            <a:endParaRPr lang="zh-CN" altLang="en-US" sz="36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F03209-7C01-4C23-9772-483A8D3ED843}"/>
              </a:ext>
            </a:extLst>
          </p:cNvPr>
          <p:cNvSpPr txBox="1"/>
          <p:nvPr/>
        </p:nvSpPr>
        <p:spPr>
          <a:xfrm>
            <a:off x="5051207" y="4419600"/>
            <a:ext cx="618073" cy="1066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9AB7A8-665E-42F2-959B-0AD0977790CB}"/>
              </a:ext>
            </a:extLst>
          </p:cNvPr>
          <p:cNvSpPr txBox="1"/>
          <p:nvPr/>
        </p:nvSpPr>
        <p:spPr>
          <a:xfrm>
            <a:off x="7840127" y="4297680"/>
            <a:ext cx="618073" cy="1066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D5DE96-15A6-4DEB-8F38-53A9FE649A79}"/>
              </a:ext>
            </a:extLst>
          </p:cNvPr>
          <p:cNvSpPr txBox="1"/>
          <p:nvPr/>
        </p:nvSpPr>
        <p:spPr>
          <a:xfrm>
            <a:off x="5669280" y="4548256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foo.class</a:t>
            </a:r>
            <a:endParaRPr lang="zh-CN" altLang="en-US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F58AE1-FEE7-465B-95BD-FEAB84DC1170}"/>
              </a:ext>
            </a:extLst>
          </p:cNvPr>
          <p:cNvSpPr txBox="1"/>
          <p:nvPr/>
        </p:nvSpPr>
        <p:spPr>
          <a:xfrm>
            <a:off x="8458200" y="4430588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foo.class</a:t>
            </a:r>
            <a:endParaRPr lang="zh-CN" altLang="en-US" sz="2400" b="1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12C0F8E-1ED9-4FB1-8D0F-4F32B310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13581" y="6492875"/>
            <a:ext cx="2743200" cy="365125"/>
          </a:xfrm>
        </p:spPr>
        <p:txBody>
          <a:bodyPr/>
          <a:lstStyle/>
          <a:p>
            <a:r>
              <a:rPr lang="en-US" altLang="zh-CN" sz="2000" dirty="0"/>
              <a:t>-1-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4573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98"/>
    </mc:Choice>
    <mc:Fallback xmlns="">
      <p:transition spd="slow" advTm="29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981E7B5-2AE7-479D-8FDF-436C44EE5A88}"/>
              </a:ext>
            </a:extLst>
          </p:cNvPr>
          <p:cNvSpPr txBox="1">
            <a:spLocks/>
          </p:cNvSpPr>
          <p:nvPr/>
        </p:nvSpPr>
        <p:spPr>
          <a:xfrm>
            <a:off x="838200" y="42825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Dependency conflict diagnosis</a:t>
            </a:r>
            <a:endParaRPr lang="zh-CN" altLang="en-US" sz="36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AE43964-DB42-4399-9378-7594860CE379}"/>
              </a:ext>
            </a:extLst>
          </p:cNvPr>
          <p:cNvSpPr/>
          <p:nvPr/>
        </p:nvSpPr>
        <p:spPr>
          <a:xfrm>
            <a:off x="912814" y="2919681"/>
            <a:ext cx="1591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Manifestaion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patterns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CB2D3E15-A324-44A3-A557-B31B07AF7A04}"/>
              </a:ext>
            </a:extLst>
          </p:cNvPr>
          <p:cNvSpPr/>
          <p:nvPr/>
        </p:nvSpPr>
        <p:spPr>
          <a:xfrm>
            <a:off x="838200" y="2831689"/>
            <a:ext cx="1665767" cy="822317"/>
          </a:xfrm>
          <a:prstGeom prst="roundRect">
            <a:avLst/>
          </a:prstGeom>
          <a:noFill/>
          <a:ln w="28575">
            <a:prstDash val="dash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63E960C3-7AF1-4E06-8C9D-639121EB6203}"/>
              </a:ext>
            </a:extLst>
          </p:cNvPr>
          <p:cNvSpPr/>
          <p:nvPr/>
        </p:nvSpPr>
        <p:spPr>
          <a:xfrm>
            <a:off x="457810" y="4600912"/>
            <a:ext cx="2513723" cy="723634"/>
          </a:xfrm>
          <a:prstGeom prst="roundRect">
            <a:avLst/>
          </a:prstGeom>
          <a:noFill/>
          <a:ln w="28575">
            <a:prstDash val="dash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Maintenance efforts on fixing solutions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C96B18B-8EC6-4CDF-AAF0-111118528EDB}"/>
              </a:ext>
            </a:extLst>
          </p:cNvPr>
          <p:cNvCxnSpPr>
            <a:stCxn id="33" idx="3"/>
            <a:endCxn id="28" idx="1"/>
          </p:cNvCxnSpPr>
          <p:nvPr/>
        </p:nvCxnSpPr>
        <p:spPr>
          <a:xfrm>
            <a:off x="2503967" y="3242848"/>
            <a:ext cx="1785209" cy="92246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33D1E4E-3DCC-4DA8-8C58-0E6E71632692}"/>
              </a:ext>
            </a:extLst>
          </p:cNvPr>
          <p:cNvCxnSpPr>
            <a:cxnSpLocks/>
            <a:stCxn id="35" idx="3"/>
            <a:endCxn id="28" idx="1"/>
          </p:cNvCxnSpPr>
          <p:nvPr/>
        </p:nvCxnSpPr>
        <p:spPr>
          <a:xfrm flipV="1">
            <a:off x="2971533" y="4165312"/>
            <a:ext cx="1317643" cy="79741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95EA2E0A-034B-4817-9CE6-F2C9BEEB8ECE}"/>
              </a:ext>
            </a:extLst>
          </p:cNvPr>
          <p:cNvSpPr/>
          <p:nvPr/>
        </p:nvSpPr>
        <p:spPr>
          <a:xfrm>
            <a:off x="9435167" y="2839231"/>
            <a:ext cx="1898611" cy="1035166"/>
          </a:xfrm>
          <a:prstGeom prst="roundRect">
            <a:avLst/>
          </a:prstGeom>
          <a:noFill/>
          <a:ln w="28575">
            <a:prstDash val="dash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9C1D24A-2B3F-4849-8E1B-05D52D614033}"/>
              </a:ext>
            </a:extLst>
          </p:cNvPr>
          <p:cNvSpPr/>
          <p:nvPr/>
        </p:nvSpPr>
        <p:spPr>
          <a:xfrm>
            <a:off x="9453440" y="2869005"/>
            <a:ext cx="18620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dependency conflict issues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20A1D09-1B45-4AE9-BB17-57686B56E334}"/>
              </a:ext>
            </a:extLst>
          </p:cNvPr>
          <p:cNvSpPr/>
          <p:nvPr/>
        </p:nvSpPr>
        <p:spPr>
          <a:xfrm>
            <a:off x="9640896" y="4674207"/>
            <a:ext cx="2158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Assess their severity levels 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1C4AA0F1-03E5-4DF6-8DF5-DA0DD3048D2A}"/>
              </a:ext>
            </a:extLst>
          </p:cNvPr>
          <p:cNvSpPr/>
          <p:nvPr/>
        </p:nvSpPr>
        <p:spPr>
          <a:xfrm>
            <a:off x="9455189" y="4655571"/>
            <a:ext cx="1898611" cy="723634"/>
          </a:xfrm>
          <a:prstGeom prst="roundRect">
            <a:avLst/>
          </a:prstGeom>
          <a:noFill/>
          <a:ln w="28575">
            <a:prstDash val="dash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D18222EC-92B9-40E2-A47D-C7E791399690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8180692" y="3330670"/>
            <a:ext cx="1272748" cy="77867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5BA8B82-453B-4BCC-A561-788C1B67F19E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153283" y="4119526"/>
            <a:ext cx="1301906" cy="897862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D3CCB77-005D-4351-B196-103E24F149A9}"/>
              </a:ext>
            </a:extLst>
          </p:cNvPr>
          <p:cNvGrpSpPr/>
          <p:nvPr/>
        </p:nvGrpSpPr>
        <p:grpSpPr>
          <a:xfrm>
            <a:off x="4289176" y="2155901"/>
            <a:ext cx="3891516" cy="2888114"/>
            <a:chOff x="4289176" y="2617565"/>
            <a:chExt cx="3891516" cy="288811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96B5042-AD63-4F7E-A3AA-BF2ED80927A0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0739" y="3594100"/>
              <a:ext cx="3323385" cy="1757407"/>
            </a:xfrm>
            <a:prstGeom prst="rect">
              <a:avLst/>
            </a:prstGeom>
          </p:spPr>
        </p:pic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D1D913E1-2D53-4412-9B38-9AE6C308E32A}"/>
                </a:ext>
              </a:extLst>
            </p:cNvPr>
            <p:cNvSpPr/>
            <p:nvPr/>
          </p:nvSpPr>
          <p:spPr>
            <a:xfrm>
              <a:off x="4289176" y="3748272"/>
              <a:ext cx="3891516" cy="1757407"/>
            </a:xfrm>
            <a:prstGeom prst="roundRect">
              <a:avLst/>
            </a:prstGeom>
            <a:noFill/>
            <a:ln w="28575">
              <a:prstDash val="dash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图片包含 剪贴画&#10;&#10;已生成极高可信度的说明">
              <a:extLst>
                <a:ext uri="{FF2B5EF4-FFF2-40B4-BE49-F238E27FC236}">
                  <a16:creationId xmlns:a16="http://schemas.microsoft.com/office/drawing/2014/main" id="{BA1B4986-A80B-4639-871E-D8E0B5D4F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936" y="2637623"/>
              <a:ext cx="1035165" cy="1035165"/>
            </a:xfrm>
            <a:prstGeom prst="rect">
              <a:avLst/>
            </a:prstGeom>
          </p:spPr>
        </p:pic>
        <p:pic>
          <p:nvPicPr>
            <p:cNvPr id="7" name="图片 6" descr="图片包含 剪贴画&#10;&#10;已生成极高可信度的说明">
              <a:extLst>
                <a:ext uri="{FF2B5EF4-FFF2-40B4-BE49-F238E27FC236}">
                  <a16:creationId xmlns:a16="http://schemas.microsoft.com/office/drawing/2014/main" id="{742EA7E2-8FBB-4334-81E7-E1E07C874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6106" y="2637623"/>
              <a:ext cx="1022852" cy="1022852"/>
            </a:xfrm>
            <a:prstGeom prst="rect">
              <a:avLst/>
            </a:prstGeom>
          </p:spPr>
        </p:pic>
        <p:pic>
          <p:nvPicPr>
            <p:cNvPr id="9" name="图片 8" descr="图片包含 剪贴画&#10;&#10;已生成高可信度的说明">
              <a:extLst>
                <a:ext uri="{FF2B5EF4-FFF2-40B4-BE49-F238E27FC236}">
                  <a16:creationId xmlns:a16="http://schemas.microsoft.com/office/drawing/2014/main" id="{33DF221E-6E64-4B9D-B340-490ABCD66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0497" y="2617565"/>
              <a:ext cx="1035166" cy="1035166"/>
            </a:xfrm>
            <a:prstGeom prst="rect">
              <a:avLst/>
            </a:prstGeom>
          </p:spPr>
        </p:pic>
      </p:grpSp>
      <p:sp>
        <p:nvSpPr>
          <p:cNvPr id="22" name="灯片编号占位符 10">
            <a:extLst>
              <a:ext uri="{FF2B5EF4-FFF2-40B4-BE49-F238E27FC236}">
                <a16:creationId xmlns:a16="http://schemas.microsoft.com/office/drawing/2014/main" id="{39BED24C-2144-4257-90CC-D9E0B2404C19}"/>
              </a:ext>
            </a:extLst>
          </p:cNvPr>
          <p:cNvSpPr txBox="1">
            <a:spLocks/>
          </p:cNvSpPr>
          <p:nvPr/>
        </p:nvSpPr>
        <p:spPr>
          <a:xfrm>
            <a:off x="5013581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/>
              <a:t>-18-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033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4"/>
    </mc:Choice>
    <mc:Fallback xmlns="">
      <p:transition spd="slow" advTm="13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 animBg="1"/>
      <p:bldP spid="35" grpId="0" animBg="1"/>
      <p:bldP spid="42" grpId="0" animBg="1"/>
      <p:bldP spid="43" grpId="0"/>
      <p:bldP spid="44" grpId="0"/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形 110" descr="思想气泡">
            <a:extLst>
              <a:ext uri="{FF2B5EF4-FFF2-40B4-BE49-F238E27FC236}">
                <a16:creationId xmlns:a16="http://schemas.microsoft.com/office/drawing/2014/main" id="{59AE6F64-E06B-4AC4-93F6-9B52224D4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2184" y="4846616"/>
            <a:ext cx="2393816" cy="239381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7F73324-59D5-44F0-9D25-779A756AB9B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72" y="-3587"/>
            <a:ext cx="3323385" cy="175740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981E7B5-2AE7-479D-8FDF-436C44EE5A88}"/>
              </a:ext>
            </a:extLst>
          </p:cNvPr>
          <p:cNvSpPr txBox="1">
            <a:spLocks/>
          </p:cNvSpPr>
          <p:nvPr/>
        </p:nvSpPr>
        <p:spPr>
          <a:xfrm>
            <a:off x="838200" y="42825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Dependency conflict diagnosis</a:t>
            </a:r>
            <a:endParaRPr lang="zh-CN" altLang="en-US" sz="3600" b="1" dirty="0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878EEC32-8B66-4918-BDC7-F5BFBE73C0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6062" y="1281308"/>
            <a:ext cx="731874" cy="90076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3FABA64-D241-472C-942A-6078A84BC46D}"/>
              </a:ext>
            </a:extLst>
          </p:cNvPr>
          <p:cNvSpPr/>
          <p:nvPr/>
        </p:nvSpPr>
        <p:spPr>
          <a:xfrm>
            <a:off x="3607718" y="1383173"/>
            <a:ext cx="24202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Library Dependency</a:t>
            </a:r>
          </a:p>
          <a:p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Management Script</a:t>
            </a:r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8B774EAB-A257-4DC1-953E-B2DA3FEBD9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61172" y="1281307"/>
            <a:ext cx="900769" cy="90076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75CAA74-3697-461E-AE07-795CAAF099C7}"/>
              </a:ext>
            </a:extLst>
          </p:cNvPr>
          <p:cNvSpPr/>
          <p:nvPr/>
        </p:nvSpPr>
        <p:spPr>
          <a:xfrm>
            <a:off x="6816164" y="1506283"/>
            <a:ext cx="1873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Binary Code File</a:t>
            </a:r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70EEE1D-9E28-4A2D-BF36-6AB94398BDE2}"/>
              </a:ext>
            </a:extLst>
          </p:cNvPr>
          <p:cNvCxnSpPr>
            <a:cxnSpLocks/>
          </p:cNvCxnSpPr>
          <p:nvPr/>
        </p:nvCxnSpPr>
        <p:spPr>
          <a:xfrm>
            <a:off x="3181999" y="2067777"/>
            <a:ext cx="0" cy="540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E925BF7-C249-4FC8-AAE8-0BF14936E694}"/>
              </a:ext>
            </a:extLst>
          </p:cNvPr>
          <p:cNvSpPr/>
          <p:nvPr/>
        </p:nvSpPr>
        <p:spPr>
          <a:xfrm>
            <a:off x="838200" y="2608289"/>
            <a:ext cx="4588239" cy="104931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2AF33B-BCDD-4A0C-A33D-BA2AFCA57752}"/>
              </a:ext>
            </a:extLst>
          </p:cNvPr>
          <p:cNvSpPr/>
          <p:nvPr/>
        </p:nvSpPr>
        <p:spPr>
          <a:xfrm>
            <a:off x="3181998" y="2711970"/>
            <a:ext cx="685463" cy="2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Lib2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10E20ED-34F7-4D1E-A52C-7FBAADDD399E}"/>
              </a:ext>
            </a:extLst>
          </p:cNvPr>
          <p:cNvSpPr/>
          <p:nvPr/>
        </p:nvSpPr>
        <p:spPr>
          <a:xfrm>
            <a:off x="4167257" y="2711968"/>
            <a:ext cx="1154244" cy="2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Lib3 v1.0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14D91A1-ABA2-4D9C-AABA-41F3E1C1739A}"/>
              </a:ext>
            </a:extLst>
          </p:cNvPr>
          <p:cNvSpPr/>
          <p:nvPr/>
        </p:nvSpPr>
        <p:spPr>
          <a:xfrm>
            <a:off x="2196739" y="2711968"/>
            <a:ext cx="685463" cy="2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Lib2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166BE3F-045C-4529-83C5-3E747C82A6A3}"/>
              </a:ext>
            </a:extLst>
          </p:cNvPr>
          <p:cNvCxnSpPr>
            <a:stCxn id="8" idx="3"/>
            <a:endCxn id="27" idx="1"/>
          </p:cNvCxnSpPr>
          <p:nvPr/>
        </p:nvCxnSpPr>
        <p:spPr>
          <a:xfrm flipV="1">
            <a:off x="3867461" y="2835134"/>
            <a:ext cx="299796" cy="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F8DF009-B01E-40E9-ABDE-4E0554511343}"/>
              </a:ext>
            </a:extLst>
          </p:cNvPr>
          <p:cNvCxnSpPr>
            <a:stCxn id="29" idx="3"/>
            <a:endCxn id="8" idx="1"/>
          </p:cNvCxnSpPr>
          <p:nvPr/>
        </p:nvCxnSpPr>
        <p:spPr>
          <a:xfrm>
            <a:off x="2882202" y="2835134"/>
            <a:ext cx="299796" cy="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65C7760A-F382-4D97-A3EB-E91784B9ADEC}"/>
              </a:ext>
            </a:extLst>
          </p:cNvPr>
          <p:cNvSpPr/>
          <p:nvPr/>
        </p:nvSpPr>
        <p:spPr>
          <a:xfrm>
            <a:off x="4167257" y="3015012"/>
            <a:ext cx="685463" cy="2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Lib4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812D17C-8054-44CF-A298-89023D6F56C0}"/>
              </a:ext>
            </a:extLst>
          </p:cNvPr>
          <p:cNvSpPr/>
          <p:nvPr/>
        </p:nvSpPr>
        <p:spPr>
          <a:xfrm>
            <a:off x="4167257" y="3333046"/>
            <a:ext cx="685463" cy="2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Lib5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7FA7384-D49E-4D58-BCED-055568044C1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524729" y="2958301"/>
            <a:ext cx="1" cy="4979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019213F-C6A9-4326-80A2-DC314153D824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3524729" y="3456212"/>
            <a:ext cx="6425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0EC55E6-7BC2-4632-9E88-7DF053E7E28E}"/>
              </a:ext>
            </a:extLst>
          </p:cNvPr>
          <p:cNvCxnSpPr>
            <a:endCxn id="36" idx="1"/>
          </p:cNvCxnSpPr>
          <p:nvPr/>
        </p:nvCxnSpPr>
        <p:spPr>
          <a:xfrm>
            <a:off x="3524729" y="3138177"/>
            <a:ext cx="64252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D355E6F9-F15C-41A1-96AD-A31222E10FA2}"/>
              </a:ext>
            </a:extLst>
          </p:cNvPr>
          <p:cNvSpPr/>
          <p:nvPr/>
        </p:nvSpPr>
        <p:spPr>
          <a:xfrm>
            <a:off x="2199120" y="3333045"/>
            <a:ext cx="1154244" cy="2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Lib3 v2.0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75CAF30-6008-4496-86FF-DC826F761C58}"/>
              </a:ext>
            </a:extLst>
          </p:cNvPr>
          <p:cNvCxnSpPr>
            <a:stCxn id="29" idx="2"/>
          </p:cNvCxnSpPr>
          <p:nvPr/>
        </p:nvCxnSpPr>
        <p:spPr>
          <a:xfrm flipH="1">
            <a:off x="2539470" y="2958299"/>
            <a:ext cx="1" cy="3747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040A3D3D-54D0-4B17-AF88-70C281564B3C}"/>
              </a:ext>
            </a:extLst>
          </p:cNvPr>
          <p:cNvSpPr/>
          <p:nvPr/>
        </p:nvSpPr>
        <p:spPr>
          <a:xfrm>
            <a:off x="794298" y="2730174"/>
            <a:ext cx="15481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 library dependency tree</a:t>
            </a:r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F867AAAF-D2FC-4E96-883F-B3730048365B}"/>
              </a:ext>
            </a:extLst>
          </p:cNvPr>
          <p:cNvSpPr/>
          <p:nvPr/>
        </p:nvSpPr>
        <p:spPr>
          <a:xfrm>
            <a:off x="749270" y="2500395"/>
            <a:ext cx="275570" cy="2667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Broadway" panose="04040905080B02020502" pitchFamily="82" charset="0"/>
              </a:rPr>
              <a:t>1</a:t>
            </a:r>
            <a:endParaRPr lang="zh-CN" altLang="en-US" b="1" dirty="0">
              <a:solidFill>
                <a:schemeClr val="tx1"/>
              </a:solidFill>
              <a:latin typeface="Broadway" panose="04040905080B02020502" pitchFamily="82" charset="0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34EE0A90-4899-4F8E-A5F3-E4DBFC58BBB9}"/>
              </a:ext>
            </a:extLst>
          </p:cNvPr>
          <p:cNvSpPr/>
          <p:nvPr/>
        </p:nvSpPr>
        <p:spPr>
          <a:xfrm>
            <a:off x="5780017" y="2500395"/>
            <a:ext cx="275570" cy="2667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Broadway" panose="04040905080B02020502" pitchFamily="82" charset="0"/>
              </a:rPr>
              <a:t>2</a:t>
            </a:r>
            <a:endParaRPr lang="zh-CN" altLang="en-US" b="1" dirty="0">
              <a:solidFill>
                <a:schemeClr val="tx1"/>
              </a:solidFill>
              <a:latin typeface="Broadway" panose="04040905080B02020502" pitchFamily="82" charset="0"/>
            </a:endParaRPr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ED723960-9767-4E50-B063-40BCDB7A66D0}"/>
              </a:ext>
            </a:extLst>
          </p:cNvPr>
          <p:cNvCxnSpPr>
            <a:cxnSpLocks/>
            <a:stCxn id="7" idx="3"/>
            <a:endCxn id="54" idx="1"/>
          </p:cNvCxnSpPr>
          <p:nvPr/>
        </p:nvCxnSpPr>
        <p:spPr>
          <a:xfrm>
            <a:off x="5426439" y="3132945"/>
            <a:ext cx="442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085BE61A-C398-4E1E-AD0A-9F9C1091147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410975" y="2182076"/>
            <a:ext cx="582" cy="4262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9B8F2923-E1B5-4F2F-9B17-E4D9F540E464}"/>
              </a:ext>
            </a:extLst>
          </p:cNvPr>
          <p:cNvSpPr/>
          <p:nvPr/>
        </p:nvSpPr>
        <p:spPr>
          <a:xfrm>
            <a:off x="1024840" y="4610100"/>
            <a:ext cx="435660" cy="4191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5A700A9-E91E-4378-8DAC-9E27104F521A}"/>
              </a:ext>
            </a:extLst>
          </p:cNvPr>
          <p:cNvSpPr/>
          <p:nvPr/>
        </p:nvSpPr>
        <p:spPr>
          <a:xfrm>
            <a:off x="1460500" y="4650373"/>
            <a:ext cx="8819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Loaded</a:t>
            </a:r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72A816ED-7BB6-44B7-83E4-CE3D7BF5FDEC}"/>
              </a:ext>
            </a:extLst>
          </p:cNvPr>
          <p:cNvSpPr/>
          <p:nvPr/>
        </p:nvSpPr>
        <p:spPr>
          <a:xfrm>
            <a:off x="2342495" y="4610100"/>
            <a:ext cx="435660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251B7593-3F74-462A-A8AE-6662DCE182F9}"/>
              </a:ext>
            </a:extLst>
          </p:cNvPr>
          <p:cNvSpPr/>
          <p:nvPr/>
        </p:nvSpPr>
        <p:spPr>
          <a:xfrm>
            <a:off x="2778154" y="4650373"/>
            <a:ext cx="12223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Shadowed</a:t>
            </a:r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AA079939-9B4E-45C6-B968-9EB40A60EF21}"/>
              </a:ext>
            </a:extLst>
          </p:cNvPr>
          <p:cNvSpPr/>
          <p:nvPr/>
        </p:nvSpPr>
        <p:spPr>
          <a:xfrm>
            <a:off x="3949427" y="4586873"/>
            <a:ext cx="435660" cy="4191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E4E86F0-A9D9-4C28-9D85-1EA951289A55}"/>
              </a:ext>
            </a:extLst>
          </p:cNvPr>
          <p:cNvSpPr/>
          <p:nvPr/>
        </p:nvSpPr>
        <p:spPr>
          <a:xfrm>
            <a:off x="4385087" y="4667419"/>
            <a:ext cx="14838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Referenced</a:t>
            </a:r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6" name="图形 85" descr="思想气泡">
            <a:extLst>
              <a:ext uri="{FF2B5EF4-FFF2-40B4-BE49-F238E27FC236}">
                <a16:creationId xmlns:a16="http://schemas.microsoft.com/office/drawing/2014/main" id="{2C1FF6C1-E375-4C6A-99D7-6D7A75701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757" y="4988927"/>
            <a:ext cx="1754773" cy="1754773"/>
          </a:xfrm>
          <a:prstGeom prst="rect">
            <a:avLst/>
          </a:prstGeom>
        </p:spPr>
      </p:pic>
      <p:sp>
        <p:nvSpPr>
          <p:cNvPr id="87" name="矩形 86">
            <a:extLst>
              <a:ext uri="{FF2B5EF4-FFF2-40B4-BE49-F238E27FC236}">
                <a16:creationId xmlns:a16="http://schemas.microsoft.com/office/drawing/2014/main" id="{23EBDCA5-C7CE-4992-AA1F-6EBB3C72DBFE}"/>
              </a:ext>
            </a:extLst>
          </p:cNvPr>
          <p:cNvSpPr/>
          <p:nvPr/>
        </p:nvSpPr>
        <p:spPr>
          <a:xfrm>
            <a:off x="806998" y="5591975"/>
            <a:ext cx="1154244" cy="2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Lib3 v2.0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88" name="图形 87" descr="思想气泡">
            <a:extLst>
              <a:ext uri="{FF2B5EF4-FFF2-40B4-BE49-F238E27FC236}">
                <a16:creationId xmlns:a16="http://schemas.microsoft.com/office/drawing/2014/main" id="{80472E9F-F4CE-4C02-8970-AEC1D0AE0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4288" y="4988927"/>
            <a:ext cx="1754773" cy="1754773"/>
          </a:xfrm>
          <a:prstGeom prst="rect">
            <a:avLst/>
          </a:prstGeom>
        </p:spPr>
      </p:pic>
      <p:sp>
        <p:nvSpPr>
          <p:cNvPr id="89" name="矩形 88">
            <a:extLst>
              <a:ext uri="{FF2B5EF4-FFF2-40B4-BE49-F238E27FC236}">
                <a16:creationId xmlns:a16="http://schemas.microsoft.com/office/drawing/2014/main" id="{0FCD53BD-1605-4E55-AE6A-7399643683C7}"/>
              </a:ext>
            </a:extLst>
          </p:cNvPr>
          <p:cNvSpPr/>
          <p:nvPr/>
        </p:nvSpPr>
        <p:spPr>
          <a:xfrm>
            <a:off x="2494576" y="5568913"/>
            <a:ext cx="1154244" cy="2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Lib3 v1.0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1D8DCBB6-F7F8-46B0-8ADA-E769F8879054}"/>
              </a:ext>
            </a:extLst>
          </p:cNvPr>
          <p:cNvGrpSpPr/>
          <p:nvPr/>
        </p:nvGrpSpPr>
        <p:grpSpPr>
          <a:xfrm>
            <a:off x="4212732" y="5494397"/>
            <a:ext cx="1483860" cy="695606"/>
            <a:chOff x="7379886" y="4896368"/>
            <a:chExt cx="3448205" cy="1109733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16A19C7-8981-4069-BEB3-0413DF368B34}"/>
                </a:ext>
              </a:extLst>
            </p:cNvPr>
            <p:cNvSpPr/>
            <p:nvPr/>
          </p:nvSpPr>
          <p:spPr>
            <a:xfrm>
              <a:off x="8365145" y="4896370"/>
              <a:ext cx="685463" cy="2463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C925C25-DD9E-47A2-9BA7-9C4D08374CB2}"/>
                </a:ext>
              </a:extLst>
            </p:cNvPr>
            <p:cNvSpPr/>
            <p:nvPr/>
          </p:nvSpPr>
          <p:spPr>
            <a:xfrm>
              <a:off x="9350404" y="4896368"/>
              <a:ext cx="1154244" cy="2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B8A64BCF-9F70-46AB-A6D2-5178227F0630}"/>
                </a:ext>
              </a:extLst>
            </p:cNvPr>
            <p:cNvSpPr/>
            <p:nvPr/>
          </p:nvSpPr>
          <p:spPr>
            <a:xfrm>
              <a:off x="7379886" y="4896368"/>
              <a:ext cx="685463" cy="2463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876382DD-A6E5-42CF-9399-3E08DA579D6B}"/>
                </a:ext>
              </a:extLst>
            </p:cNvPr>
            <p:cNvCxnSpPr>
              <a:stCxn id="92" idx="3"/>
              <a:endCxn id="93" idx="1"/>
            </p:cNvCxnSpPr>
            <p:nvPr/>
          </p:nvCxnSpPr>
          <p:spPr>
            <a:xfrm flipV="1">
              <a:off x="9050608" y="5019534"/>
              <a:ext cx="299796" cy="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428C4EC3-CD28-444C-8D48-0E5029E203EF}"/>
                </a:ext>
              </a:extLst>
            </p:cNvPr>
            <p:cNvCxnSpPr>
              <a:stCxn id="94" idx="3"/>
              <a:endCxn id="92" idx="1"/>
            </p:cNvCxnSpPr>
            <p:nvPr/>
          </p:nvCxnSpPr>
          <p:spPr>
            <a:xfrm>
              <a:off x="8065349" y="5019534"/>
              <a:ext cx="299796" cy="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593C810A-1D3C-4AF2-AF0D-7FD92CB39EAE}"/>
                </a:ext>
              </a:extLst>
            </p:cNvPr>
            <p:cNvSpPr/>
            <p:nvPr/>
          </p:nvSpPr>
          <p:spPr>
            <a:xfrm>
              <a:off x="9350404" y="5199412"/>
              <a:ext cx="685463" cy="2463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677E84F4-FD5A-4927-91DB-819FFAD74917}"/>
                </a:ext>
              </a:extLst>
            </p:cNvPr>
            <p:cNvSpPr/>
            <p:nvPr/>
          </p:nvSpPr>
          <p:spPr>
            <a:xfrm>
              <a:off x="9350404" y="5517446"/>
              <a:ext cx="685463" cy="2463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5F8306E2-DE3B-4D4E-8F3E-19CFF06B61AE}"/>
                </a:ext>
              </a:extLst>
            </p:cNvPr>
            <p:cNvCxnSpPr>
              <a:cxnSpLocks/>
              <a:stCxn id="92" idx="2"/>
            </p:cNvCxnSpPr>
            <p:nvPr/>
          </p:nvCxnSpPr>
          <p:spPr>
            <a:xfrm flipH="1">
              <a:off x="8707876" y="5142701"/>
              <a:ext cx="1" cy="4979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23567B80-0EA0-4908-89DB-78FA20B869A4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>
              <a:off x="8707876" y="5640612"/>
              <a:ext cx="6425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7D679050-08C3-4DF1-8286-ED28D3D0923E}"/>
                </a:ext>
              </a:extLst>
            </p:cNvPr>
            <p:cNvCxnSpPr>
              <a:endCxn id="97" idx="1"/>
            </p:cNvCxnSpPr>
            <p:nvPr/>
          </p:nvCxnSpPr>
          <p:spPr>
            <a:xfrm>
              <a:off x="8707876" y="5322577"/>
              <a:ext cx="64252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B7C1BD27-B5F4-40FD-B0B1-65401716466E}"/>
                </a:ext>
              </a:extLst>
            </p:cNvPr>
            <p:cNvSpPr/>
            <p:nvPr/>
          </p:nvSpPr>
          <p:spPr>
            <a:xfrm>
              <a:off x="7382267" y="5517445"/>
              <a:ext cx="1154244" cy="2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EA7ACCEC-CAE0-4823-A9E8-D34E53AD6A99}"/>
                </a:ext>
              </a:extLst>
            </p:cNvPr>
            <p:cNvCxnSpPr>
              <a:stCxn id="94" idx="2"/>
            </p:cNvCxnSpPr>
            <p:nvPr/>
          </p:nvCxnSpPr>
          <p:spPr>
            <a:xfrm flipH="1">
              <a:off x="7722617" y="5142699"/>
              <a:ext cx="1" cy="37474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4" name="图形 103">
              <a:extLst>
                <a:ext uri="{FF2B5EF4-FFF2-40B4-BE49-F238E27FC236}">
                  <a16:creationId xmlns:a16="http://schemas.microsoft.com/office/drawing/2014/main" id="{B4924C9F-467D-4515-A46A-E83D16C1D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11871" y="5063674"/>
              <a:ext cx="416220" cy="355978"/>
            </a:xfrm>
            <a:prstGeom prst="rect">
              <a:avLst/>
            </a:prstGeom>
          </p:spPr>
        </p:pic>
        <p:pic>
          <p:nvPicPr>
            <p:cNvPr id="105" name="图形 104">
              <a:extLst>
                <a:ext uri="{FF2B5EF4-FFF2-40B4-BE49-F238E27FC236}">
                  <a16:creationId xmlns:a16="http://schemas.microsoft.com/office/drawing/2014/main" id="{5836D360-4131-4711-AF67-4FFC6594C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288554" y="5635004"/>
              <a:ext cx="534816" cy="371097"/>
            </a:xfrm>
            <a:prstGeom prst="rect">
              <a:avLst/>
            </a:prstGeom>
          </p:spPr>
        </p:pic>
      </p:grpSp>
      <p:sp>
        <p:nvSpPr>
          <p:cNvPr id="109" name="椭圆 108">
            <a:extLst>
              <a:ext uri="{FF2B5EF4-FFF2-40B4-BE49-F238E27FC236}">
                <a16:creationId xmlns:a16="http://schemas.microsoft.com/office/drawing/2014/main" id="{64BF006D-3891-46F9-8FE9-BB3868DFCD40}"/>
              </a:ext>
            </a:extLst>
          </p:cNvPr>
          <p:cNvSpPr/>
          <p:nvPr/>
        </p:nvSpPr>
        <p:spPr>
          <a:xfrm>
            <a:off x="5071635" y="5526068"/>
            <a:ext cx="294974" cy="10177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3249F9D2-6A95-41A2-84C1-12CB8D707243}"/>
              </a:ext>
            </a:extLst>
          </p:cNvPr>
          <p:cNvSpPr/>
          <p:nvPr/>
        </p:nvSpPr>
        <p:spPr>
          <a:xfrm>
            <a:off x="4245558" y="5883701"/>
            <a:ext cx="294974" cy="10177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71F305C2-8D93-428E-BFB3-955B8C17BBD9}"/>
              </a:ext>
            </a:extLst>
          </p:cNvPr>
          <p:cNvGrpSpPr/>
          <p:nvPr/>
        </p:nvGrpSpPr>
        <p:grpSpPr>
          <a:xfrm>
            <a:off x="6143450" y="4301361"/>
            <a:ext cx="942449" cy="617478"/>
            <a:chOff x="6143450" y="4301361"/>
            <a:chExt cx="942449" cy="617478"/>
          </a:xfrm>
        </p:grpSpPr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FB9E67B3-15B7-4D74-AAF9-1CB4238AD734}"/>
                </a:ext>
              </a:extLst>
            </p:cNvPr>
            <p:cNvSpPr/>
            <p:nvPr/>
          </p:nvSpPr>
          <p:spPr>
            <a:xfrm>
              <a:off x="6417954" y="4301361"/>
              <a:ext cx="667945" cy="60236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19F5EBDE-4BF2-4CA1-A5D2-3C18A13A34EC}"/>
                </a:ext>
              </a:extLst>
            </p:cNvPr>
            <p:cNvSpPr/>
            <p:nvPr/>
          </p:nvSpPr>
          <p:spPr>
            <a:xfrm>
              <a:off x="6143450" y="4301361"/>
              <a:ext cx="667946" cy="6174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F9A02B9D-977F-49B8-8C13-E24367194FA8}"/>
                </a:ext>
              </a:extLst>
            </p:cNvPr>
            <p:cNvSpPr/>
            <p:nvPr/>
          </p:nvSpPr>
          <p:spPr>
            <a:xfrm>
              <a:off x="6424475" y="4422305"/>
              <a:ext cx="358671" cy="36279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7982CED5-5680-442C-A745-278663DFBE41}"/>
              </a:ext>
            </a:extLst>
          </p:cNvPr>
          <p:cNvCxnSpPr>
            <a:cxnSpLocks/>
          </p:cNvCxnSpPr>
          <p:nvPr/>
        </p:nvCxnSpPr>
        <p:spPr>
          <a:xfrm>
            <a:off x="6603810" y="4918839"/>
            <a:ext cx="0" cy="96486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椭圆 119">
            <a:extLst>
              <a:ext uri="{FF2B5EF4-FFF2-40B4-BE49-F238E27FC236}">
                <a16:creationId xmlns:a16="http://schemas.microsoft.com/office/drawing/2014/main" id="{728B97BD-5A06-469E-8726-D6F17658B634}"/>
              </a:ext>
            </a:extLst>
          </p:cNvPr>
          <p:cNvSpPr/>
          <p:nvPr/>
        </p:nvSpPr>
        <p:spPr>
          <a:xfrm>
            <a:off x="7657642" y="4286250"/>
            <a:ext cx="667945" cy="60236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EB97EF79-BE19-4EBE-89F3-7C32B790ED06}"/>
              </a:ext>
            </a:extLst>
          </p:cNvPr>
          <p:cNvSpPr/>
          <p:nvPr/>
        </p:nvSpPr>
        <p:spPr>
          <a:xfrm>
            <a:off x="7664163" y="4407194"/>
            <a:ext cx="358671" cy="36279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E6E62AE8-AC26-46ED-AFB8-A3C62CD9F0A7}"/>
              </a:ext>
            </a:extLst>
          </p:cNvPr>
          <p:cNvSpPr/>
          <p:nvPr/>
        </p:nvSpPr>
        <p:spPr>
          <a:xfrm>
            <a:off x="7329175" y="4320805"/>
            <a:ext cx="514323" cy="4988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90AD3E09-E9CC-4303-BC7F-BC9FC3482177}"/>
              </a:ext>
            </a:extLst>
          </p:cNvPr>
          <p:cNvSpPr/>
          <p:nvPr/>
        </p:nvSpPr>
        <p:spPr>
          <a:xfrm>
            <a:off x="9079873" y="4296457"/>
            <a:ext cx="548854" cy="5507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5B668EF2-209B-4AFB-B145-34AB252BBD43}"/>
              </a:ext>
            </a:extLst>
          </p:cNvPr>
          <p:cNvSpPr/>
          <p:nvPr/>
        </p:nvSpPr>
        <p:spPr>
          <a:xfrm>
            <a:off x="8928547" y="4388832"/>
            <a:ext cx="358671" cy="36279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1CA41D59-61F8-4177-B061-8DF9689F379E}"/>
              </a:ext>
            </a:extLst>
          </p:cNvPr>
          <p:cNvSpPr/>
          <p:nvPr/>
        </p:nvSpPr>
        <p:spPr>
          <a:xfrm>
            <a:off x="8587038" y="4244044"/>
            <a:ext cx="700180" cy="66868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A604A92D-73E3-4AD5-8B6B-84DCD41A0B60}"/>
              </a:ext>
            </a:extLst>
          </p:cNvPr>
          <p:cNvSpPr/>
          <p:nvPr/>
        </p:nvSpPr>
        <p:spPr>
          <a:xfrm>
            <a:off x="838200" y="4053875"/>
            <a:ext cx="10426697" cy="104931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3EAD5A5-7899-49CA-AF86-54F027CABEC1}"/>
              </a:ext>
            </a:extLst>
          </p:cNvPr>
          <p:cNvSpPr/>
          <p:nvPr/>
        </p:nvSpPr>
        <p:spPr>
          <a:xfrm>
            <a:off x="967985" y="4120986"/>
            <a:ext cx="4927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Analyze Relations Between Different Feature Set</a:t>
            </a:r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044C9FFD-CEC0-4A5A-ADCD-E890B0889577}"/>
              </a:ext>
            </a:extLst>
          </p:cNvPr>
          <p:cNvSpPr/>
          <p:nvPr/>
        </p:nvSpPr>
        <p:spPr>
          <a:xfrm>
            <a:off x="765308" y="3908526"/>
            <a:ext cx="275570" cy="2667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Broadway" panose="04040905080B02020502" pitchFamily="82" charset="0"/>
              </a:rPr>
              <a:t>3</a:t>
            </a:r>
            <a:endParaRPr lang="zh-CN" altLang="en-US" b="1" dirty="0">
              <a:solidFill>
                <a:schemeClr val="tx1"/>
              </a:solidFill>
              <a:latin typeface="Broadway" panose="04040905080B02020502" pitchFamily="82" charset="0"/>
            </a:endParaRPr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AA49D1E4-877C-4761-81CA-4C4BE1B40E34}"/>
              </a:ext>
            </a:extLst>
          </p:cNvPr>
          <p:cNvSpPr/>
          <p:nvPr/>
        </p:nvSpPr>
        <p:spPr>
          <a:xfrm>
            <a:off x="6076540" y="5460818"/>
            <a:ext cx="5188358" cy="1325563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445009F5-DED2-4EFC-A5DF-D4D402F4A4B4}"/>
              </a:ext>
            </a:extLst>
          </p:cNvPr>
          <p:cNvSpPr/>
          <p:nvPr/>
        </p:nvSpPr>
        <p:spPr>
          <a:xfrm>
            <a:off x="7141363" y="6405146"/>
            <a:ext cx="34672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Assessing Warning Severity Levels</a:t>
            </a:r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5" name="图形 134" descr="警告">
            <a:extLst>
              <a:ext uri="{FF2B5EF4-FFF2-40B4-BE49-F238E27FC236}">
                <a16:creationId xmlns:a16="http://schemas.microsoft.com/office/drawing/2014/main" id="{3FD8D6E5-0073-4B8E-B360-43C5EE797D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14191" y="5804854"/>
            <a:ext cx="608981" cy="608981"/>
          </a:xfrm>
          <a:prstGeom prst="rect">
            <a:avLst/>
          </a:prstGeom>
        </p:spPr>
      </p:pic>
      <p:sp>
        <p:nvSpPr>
          <p:cNvPr id="136" name="矩形 135">
            <a:extLst>
              <a:ext uri="{FF2B5EF4-FFF2-40B4-BE49-F238E27FC236}">
                <a16:creationId xmlns:a16="http://schemas.microsoft.com/office/drawing/2014/main" id="{91D12F46-A339-4B5E-84A5-796304451342}"/>
              </a:ext>
            </a:extLst>
          </p:cNvPr>
          <p:cNvSpPr/>
          <p:nvPr/>
        </p:nvSpPr>
        <p:spPr>
          <a:xfrm>
            <a:off x="6826631" y="6073697"/>
            <a:ext cx="8819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L1</a:t>
            </a:r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0BD10A7A-1558-4303-AB45-C042E979486F}"/>
              </a:ext>
            </a:extLst>
          </p:cNvPr>
          <p:cNvSpPr/>
          <p:nvPr/>
        </p:nvSpPr>
        <p:spPr>
          <a:xfrm>
            <a:off x="6024034" y="5302213"/>
            <a:ext cx="275570" cy="2667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Broadway" panose="04040905080B02020502" pitchFamily="82" charset="0"/>
              </a:rPr>
              <a:t>4</a:t>
            </a:r>
            <a:endParaRPr lang="zh-CN" altLang="en-US" b="1" dirty="0">
              <a:solidFill>
                <a:schemeClr val="tx1"/>
              </a:solidFill>
              <a:latin typeface="Broadway" panose="04040905080B02020502" pitchFamily="82" charset="0"/>
            </a:endParaRPr>
          </a:p>
        </p:txBody>
      </p: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F5824C48-41EF-44D4-AE31-94AA56CE6A9F}"/>
              </a:ext>
            </a:extLst>
          </p:cNvPr>
          <p:cNvCxnSpPr>
            <a:cxnSpLocks/>
          </p:cNvCxnSpPr>
          <p:nvPr/>
        </p:nvCxnSpPr>
        <p:spPr>
          <a:xfrm>
            <a:off x="7843498" y="4873444"/>
            <a:ext cx="0" cy="96486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图形 140" descr="警告">
            <a:extLst>
              <a:ext uri="{FF2B5EF4-FFF2-40B4-BE49-F238E27FC236}">
                <a16:creationId xmlns:a16="http://schemas.microsoft.com/office/drawing/2014/main" id="{F5C8EB9F-3794-4A38-9605-46F9981F1E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45026" y="5774188"/>
            <a:ext cx="608981" cy="608981"/>
          </a:xfrm>
          <a:prstGeom prst="rect">
            <a:avLst/>
          </a:prstGeom>
        </p:spPr>
      </p:pic>
      <p:sp>
        <p:nvSpPr>
          <p:cNvPr id="142" name="矩形 141">
            <a:extLst>
              <a:ext uri="{FF2B5EF4-FFF2-40B4-BE49-F238E27FC236}">
                <a16:creationId xmlns:a16="http://schemas.microsoft.com/office/drawing/2014/main" id="{39166681-D569-4521-86D4-555E9111EBDE}"/>
              </a:ext>
            </a:extLst>
          </p:cNvPr>
          <p:cNvSpPr/>
          <p:nvPr/>
        </p:nvSpPr>
        <p:spPr>
          <a:xfrm>
            <a:off x="8057466" y="6043031"/>
            <a:ext cx="8819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L2</a:t>
            </a:r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1C5AC66C-92C7-4456-A648-B413047131A7}"/>
              </a:ext>
            </a:extLst>
          </p:cNvPr>
          <p:cNvCxnSpPr>
            <a:cxnSpLocks/>
          </p:cNvCxnSpPr>
          <p:nvPr/>
        </p:nvCxnSpPr>
        <p:spPr>
          <a:xfrm>
            <a:off x="9198004" y="4846616"/>
            <a:ext cx="0" cy="96486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图形 143" descr="警告">
            <a:extLst>
              <a:ext uri="{FF2B5EF4-FFF2-40B4-BE49-F238E27FC236}">
                <a16:creationId xmlns:a16="http://schemas.microsoft.com/office/drawing/2014/main" id="{1D657D89-0C1B-409E-A8D5-E48E23CD4F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89991" y="5748884"/>
            <a:ext cx="608981" cy="608981"/>
          </a:xfrm>
          <a:prstGeom prst="rect">
            <a:avLst/>
          </a:prstGeom>
        </p:spPr>
      </p:pic>
      <p:sp>
        <p:nvSpPr>
          <p:cNvPr id="145" name="矩形 144">
            <a:extLst>
              <a:ext uri="{FF2B5EF4-FFF2-40B4-BE49-F238E27FC236}">
                <a16:creationId xmlns:a16="http://schemas.microsoft.com/office/drawing/2014/main" id="{7B351593-BF85-4A6C-9284-046566C44202}"/>
              </a:ext>
            </a:extLst>
          </p:cNvPr>
          <p:cNvSpPr/>
          <p:nvPr/>
        </p:nvSpPr>
        <p:spPr>
          <a:xfrm>
            <a:off x="9402431" y="6017727"/>
            <a:ext cx="8819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L3</a:t>
            </a:r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2951F0D7-A7A7-462B-B7BF-9D6DE863639B}"/>
              </a:ext>
            </a:extLst>
          </p:cNvPr>
          <p:cNvCxnSpPr>
            <a:cxnSpLocks/>
          </p:cNvCxnSpPr>
          <p:nvPr/>
        </p:nvCxnSpPr>
        <p:spPr>
          <a:xfrm>
            <a:off x="10522913" y="4846616"/>
            <a:ext cx="0" cy="96486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图形 146" descr="警告">
            <a:extLst>
              <a:ext uri="{FF2B5EF4-FFF2-40B4-BE49-F238E27FC236}">
                <a16:creationId xmlns:a16="http://schemas.microsoft.com/office/drawing/2014/main" id="{8170DBE8-2208-4670-A991-F2A96C787B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34086" y="5748884"/>
            <a:ext cx="608981" cy="608981"/>
          </a:xfrm>
          <a:prstGeom prst="rect">
            <a:avLst/>
          </a:prstGeom>
        </p:spPr>
      </p:pic>
      <p:sp>
        <p:nvSpPr>
          <p:cNvPr id="148" name="矩形 147">
            <a:extLst>
              <a:ext uri="{FF2B5EF4-FFF2-40B4-BE49-F238E27FC236}">
                <a16:creationId xmlns:a16="http://schemas.microsoft.com/office/drawing/2014/main" id="{E8C2A396-9CC2-4E2F-91E9-AC232B513B50}"/>
              </a:ext>
            </a:extLst>
          </p:cNvPr>
          <p:cNvSpPr/>
          <p:nvPr/>
        </p:nvSpPr>
        <p:spPr>
          <a:xfrm>
            <a:off x="10746526" y="6017727"/>
            <a:ext cx="8819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L4</a:t>
            </a:r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59A981C-C7A0-4369-BF96-12033A1251EA}"/>
              </a:ext>
            </a:extLst>
          </p:cNvPr>
          <p:cNvGrpSpPr/>
          <p:nvPr/>
        </p:nvGrpSpPr>
        <p:grpSpPr>
          <a:xfrm>
            <a:off x="5868947" y="2594335"/>
            <a:ext cx="4796349" cy="1265449"/>
            <a:chOff x="5868947" y="2594335"/>
            <a:chExt cx="4796349" cy="1265449"/>
          </a:xfrm>
        </p:grpSpPr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141073A3-859C-440E-B004-A1E638794416}"/>
                </a:ext>
              </a:extLst>
            </p:cNvPr>
            <p:cNvSpPr/>
            <p:nvPr/>
          </p:nvSpPr>
          <p:spPr>
            <a:xfrm>
              <a:off x="5868947" y="2608289"/>
              <a:ext cx="4588239" cy="1049311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1CE1A493-1722-4203-A15F-57C93733A001}"/>
                </a:ext>
              </a:extLst>
            </p:cNvPr>
            <p:cNvSpPr/>
            <p:nvPr/>
          </p:nvSpPr>
          <p:spPr>
            <a:xfrm>
              <a:off x="6040312" y="2594335"/>
              <a:ext cx="166831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Identify Duplicate Libraries or Classes</a:t>
              </a:r>
              <a:endPara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BB3D804-EEC5-44B3-A28C-5CD1258B92A7}"/>
                </a:ext>
              </a:extLst>
            </p:cNvPr>
            <p:cNvGrpSpPr/>
            <p:nvPr/>
          </p:nvGrpSpPr>
          <p:grpSpPr>
            <a:xfrm>
              <a:off x="7052255" y="2618737"/>
              <a:ext cx="3613041" cy="1241047"/>
              <a:chOff x="7052255" y="2618737"/>
              <a:chExt cx="3613041" cy="124104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7E4DBCEE-12FD-4CB0-9B93-362AFD309254}"/>
                  </a:ext>
                </a:extLst>
              </p:cNvPr>
              <p:cNvSpPr/>
              <p:nvPr/>
            </p:nvSpPr>
            <p:spPr>
              <a:xfrm>
                <a:off x="8212745" y="2711970"/>
                <a:ext cx="685463" cy="2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Lib2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B1AA4F5-0C88-4735-B018-3A245A743B8E}"/>
                  </a:ext>
                </a:extLst>
              </p:cNvPr>
              <p:cNvSpPr/>
              <p:nvPr/>
            </p:nvSpPr>
            <p:spPr>
              <a:xfrm>
                <a:off x="7227486" y="2711968"/>
                <a:ext cx="685463" cy="2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Lib2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D18A33EC-9EB8-48E3-AE12-180A044B5024}"/>
                  </a:ext>
                </a:extLst>
              </p:cNvPr>
              <p:cNvCxnSpPr>
                <a:cxnSpLocks/>
                <a:stCxn id="55" idx="3"/>
              </p:cNvCxnSpPr>
              <p:nvPr/>
            </p:nvCxnSpPr>
            <p:spPr>
              <a:xfrm flipV="1">
                <a:off x="8898208" y="2835134"/>
                <a:ext cx="299796" cy="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224E4A8E-79DE-4DDE-8995-444BD8F1A12F}"/>
                  </a:ext>
                </a:extLst>
              </p:cNvPr>
              <p:cNvCxnSpPr>
                <a:stCxn id="57" idx="3"/>
                <a:endCxn id="55" idx="1"/>
              </p:cNvCxnSpPr>
              <p:nvPr/>
            </p:nvCxnSpPr>
            <p:spPr>
              <a:xfrm>
                <a:off x="7912949" y="2835134"/>
                <a:ext cx="299796" cy="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29332A0B-FD17-4B82-9DF8-2D2F7ED293AB}"/>
                  </a:ext>
                </a:extLst>
              </p:cNvPr>
              <p:cNvSpPr/>
              <p:nvPr/>
            </p:nvSpPr>
            <p:spPr>
              <a:xfrm>
                <a:off x="9198004" y="3015012"/>
                <a:ext cx="685463" cy="2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Lib4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EB3B77B2-7B9A-44A4-AF34-F58485D33B53}"/>
                  </a:ext>
                </a:extLst>
              </p:cNvPr>
              <p:cNvSpPr/>
              <p:nvPr/>
            </p:nvSpPr>
            <p:spPr>
              <a:xfrm>
                <a:off x="9198004" y="3333046"/>
                <a:ext cx="685463" cy="2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Lib5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7183F7C4-3B2E-435A-BC42-ABA8E5F57EFF}"/>
                  </a:ext>
                </a:extLst>
              </p:cNvPr>
              <p:cNvCxnSpPr>
                <a:cxnSpLocks/>
                <a:stCxn id="55" idx="2"/>
              </p:cNvCxnSpPr>
              <p:nvPr/>
            </p:nvCxnSpPr>
            <p:spPr>
              <a:xfrm flipH="1">
                <a:off x="8555476" y="2958301"/>
                <a:ext cx="1" cy="4979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A030D9E7-92A7-4E75-88C4-207E0EF5F626}"/>
                  </a:ext>
                </a:extLst>
              </p:cNvPr>
              <p:cNvCxnSpPr>
                <a:cxnSpLocks/>
                <a:endCxn id="61" idx="1"/>
              </p:cNvCxnSpPr>
              <p:nvPr/>
            </p:nvCxnSpPr>
            <p:spPr>
              <a:xfrm>
                <a:off x="8555476" y="3456212"/>
                <a:ext cx="64252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箭头连接符 63">
                <a:extLst>
                  <a:ext uri="{FF2B5EF4-FFF2-40B4-BE49-F238E27FC236}">
                    <a16:creationId xmlns:a16="http://schemas.microsoft.com/office/drawing/2014/main" id="{DD7533C3-7239-42E7-958D-30F7C565E7AB}"/>
                  </a:ext>
                </a:extLst>
              </p:cNvPr>
              <p:cNvCxnSpPr>
                <a:endCxn id="60" idx="1"/>
              </p:cNvCxnSpPr>
              <p:nvPr/>
            </p:nvCxnSpPr>
            <p:spPr>
              <a:xfrm>
                <a:off x="8555476" y="3138177"/>
                <a:ext cx="642528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99DA07D7-51F9-4A08-B4A0-844A1D77395C}"/>
                  </a:ext>
                </a:extLst>
              </p:cNvPr>
              <p:cNvCxnSpPr>
                <a:stCxn id="57" idx="2"/>
              </p:cNvCxnSpPr>
              <p:nvPr/>
            </p:nvCxnSpPr>
            <p:spPr>
              <a:xfrm flipH="1">
                <a:off x="7570217" y="2958299"/>
                <a:ext cx="1" cy="37474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10E05E73-F2CD-46D1-B301-4BAA71BDE948}"/>
                  </a:ext>
                </a:extLst>
              </p:cNvPr>
              <p:cNvSpPr/>
              <p:nvPr/>
            </p:nvSpPr>
            <p:spPr>
              <a:xfrm>
                <a:off x="9194481" y="2700188"/>
                <a:ext cx="1154244" cy="2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Lib3 v1.0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732A11C5-D26B-4EC1-89D2-AF7085B81AF1}"/>
                  </a:ext>
                </a:extLst>
              </p:cNvPr>
              <p:cNvSpPr/>
              <p:nvPr/>
            </p:nvSpPr>
            <p:spPr>
              <a:xfrm>
                <a:off x="7243476" y="3333045"/>
                <a:ext cx="1154244" cy="2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Lib3 v2.0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5AC9D9B8-7E3A-4457-B1F4-3F95402BFDBC}"/>
                  </a:ext>
                </a:extLst>
              </p:cNvPr>
              <p:cNvSpPr/>
              <p:nvPr/>
            </p:nvSpPr>
            <p:spPr>
              <a:xfrm>
                <a:off x="9048106" y="2618737"/>
                <a:ext cx="1474807" cy="3946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0" name="图形 89">
                <a:extLst>
                  <a:ext uri="{FF2B5EF4-FFF2-40B4-BE49-F238E27FC236}">
                    <a16:creationId xmlns:a16="http://schemas.microsoft.com/office/drawing/2014/main" id="{CDC7B3CD-75B9-4861-BCF6-0301271CB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249076" y="2967683"/>
                <a:ext cx="416220" cy="355978"/>
              </a:xfrm>
              <a:prstGeom prst="rect">
                <a:avLst/>
              </a:prstGeom>
            </p:spPr>
          </p:pic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E0FC5115-D85A-46FA-83D5-376D7D93ECBF}"/>
                  </a:ext>
                </a:extLst>
              </p:cNvPr>
              <p:cNvSpPr/>
              <p:nvPr/>
            </p:nvSpPr>
            <p:spPr>
              <a:xfrm>
                <a:off x="7052255" y="3257808"/>
                <a:ext cx="1474807" cy="36652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1" name="图形 90">
                <a:extLst>
                  <a:ext uri="{FF2B5EF4-FFF2-40B4-BE49-F238E27FC236}">
                    <a16:creationId xmlns:a16="http://schemas.microsoft.com/office/drawing/2014/main" id="{D6EE5381-86E1-4B3D-BA06-0B404D3FE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096301" y="3488687"/>
                <a:ext cx="534816" cy="371097"/>
              </a:xfrm>
              <a:prstGeom prst="rect">
                <a:avLst/>
              </a:prstGeom>
            </p:spPr>
          </p:pic>
        </p:grpSp>
      </p:grpSp>
      <p:sp>
        <p:nvSpPr>
          <p:cNvPr id="134" name="灯片编号占位符 10">
            <a:extLst>
              <a:ext uri="{FF2B5EF4-FFF2-40B4-BE49-F238E27FC236}">
                <a16:creationId xmlns:a16="http://schemas.microsoft.com/office/drawing/2014/main" id="{CA12E13C-B960-4DA9-B02F-B94936F85F03}"/>
              </a:ext>
            </a:extLst>
          </p:cNvPr>
          <p:cNvSpPr txBox="1">
            <a:spLocks/>
          </p:cNvSpPr>
          <p:nvPr/>
        </p:nvSpPr>
        <p:spPr>
          <a:xfrm>
            <a:off x="4235436" y="6459857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/>
              <a:t>-19-</a:t>
            </a:r>
            <a:endParaRPr lang="zh-CN" altLang="en-US" sz="20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137529-58CD-4EC2-81F0-20BB16B42BB9}"/>
              </a:ext>
            </a:extLst>
          </p:cNvPr>
          <p:cNvGrpSpPr/>
          <p:nvPr/>
        </p:nvGrpSpPr>
        <p:grpSpPr>
          <a:xfrm>
            <a:off x="9947013" y="4268884"/>
            <a:ext cx="1115847" cy="616270"/>
            <a:chOff x="9947013" y="4268884"/>
            <a:chExt cx="1115847" cy="616270"/>
          </a:xfrm>
        </p:grpSpPr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B655D0AF-6963-4622-BF11-933CBBE877EE}"/>
                </a:ext>
              </a:extLst>
            </p:cNvPr>
            <p:cNvSpPr/>
            <p:nvPr/>
          </p:nvSpPr>
          <p:spPr>
            <a:xfrm>
              <a:off x="10401264" y="4268884"/>
              <a:ext cx="661596" cy="6162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6BA56E03-D1A0-45C2-A4B8-836A21E9E242}"/>
                </a:ext>
              </a:extLst>
            </p:cNvPr>
            <p:cNvSpPr/>
            <p:nvPr/>
          </p:nvSpPr>
          <p:spPr>
            <a:xfrm>
              <a:off x="10259471" y="4365699"/>
              <a:ext cx="447487" cy="42263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C3FFEFA3-87CB-41C1-B3C9-10D5FCA11B80}"/>
                </a:ext>
              </a:extLst>
            </p:cNvPr>
            <p:cNvSpPr/>
            <p:nvPr/>
          </p:nvSpPr>
          <p:spPr>
            <a:xfrm>
              <a:off x="9947013" y="4268884"/>
              <a:ext cx="661596" cy="61627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8CF1591B-9F98-462C-8AC6-58E335B977B1}"/>
                </a:ext>
              </a:extLst>
            </p:cNvPr>
            <p:cNvSpPr/>
            <p:nvPr/>
          </p:nvSpPr>
          <p:spPr>
            <a:xfrm>
              <a:off x="10401264" y="4268884"/>
              <a:ext cx="661596" cy="61627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7196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69"/>
    </mc:Choice>
    <mc:Fallback xmlns="">
      <p:transition advTm="50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9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0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2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4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6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5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4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3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2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7" grpId="0" animBg="1"/>
      <p:bldP spid="8" grpId="0" animBg="1"/>
      <p:bldP spid="27" grpId="0" animBg="1"/>
      <p:bldP spid="29" grpId="0" animBg="1"/>
      <p:bldP spid="36" grpId="0" animBg="1"/>
      <p:bldP spid="37" grpId="0" animBg="1"/>
      <p:bldP spid="49" grpId="0" animBg="1"/>
      <p:bldP spid="52" grpId="0"/>
      <p:bldP spid="53" grpId="0" animBg="1"/>
      <p:bldP spid="68" grpId="0" animBg="1"/>
      <p:bldP spid="75" grpId="0" animBg="1"/>
      <p:bldP spid="80" grpId="0"/>
      <p:bldP spid="81" grpId="0" animBg="1"/>
      <p:bldP spid="82" grpId="0"/>
      <p:bldP spid="83" grpId="0" animBg="1"/>
      <p:bldP spid="84" grpId="0"/>
      <p:bldP spid="87" grpId="0" animBg="1"/>
      <p:bldP spid="89" grpId="0" animBg="1"/>
      <p:bldP spid="109" grpId="0" animBg="1"/>
      <p:bldP spid="110" grpId="0" animBg="1"/>
      <p:bldP spid="120" grpId="0" animBg="1"/>
      <p:bldP spid="122" grpId="0" animBg="1"/>
      <p:bldP spid="121" grpId="0" animBg="1"/>
      <p:bldP spid="123" grpId="0" animBg="1"/>
      <p:bldP spid="124" grpId="0" animBg="1"/>
      <p:bldP spid="125" grpId="0" animBg="1"/>
      <p:bldP spid="129" grpId="0" animBg="1"/>
      <p:bldP spid="130" grpId="0"/>
      <p:bldP spid="131" grpId="0" animBg="1"/>
      <p:bldP spid="132" grpId="0" animBg="1"/>
      <p:bldP spid="133" grpId="0"/>
      <p:bldP spid="136" grpId="0"/>
      <p:bldP spid="139" grpId="0" animBg="1"/>
      <p:bldP spid="142" grpId="0"/>
      <p:bldP spid="145" grpId="0"/>
      <p:bldP spid="1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AA236D46-4E1B-4055-A8D1-B319DF41D2FF}"/>
              </a:ext>
            </a:extLst>
          </p:cNvPr>
          <p:cNvSpPr txBox="1">
            <a:spLocks/>
          </p:cNvSpPr>
          <p:nvPr/>
        </p:nvSpPr>
        <p:spPr>
          <a:xfrm>
            <a:off x="838200" y="42825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Trial version of Decca</a:t>
            </a:r>
            <a:endParaRPr lang="zh-CN" altLang="en-US" sz="3600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B5FFBF1-E3C5-4CFD-967C-D1718D4FFEB0}"/>
              </a:ext>
            </a:extLst>
          </p:cNvPr>
          <p:cNvGrpSpPr/>
          <p:nvPr/>
        </p:nvGrpSpPr>
        <p:grpSpPr>
          <a:xfrm>
            <a:off x="3969210" y="1588641"/>
            <a:ext cx="942449" cy="617478"/>
            <a:chOff x="6143450" y="4301361"/>
            <a:chExt cx="942449" cy="61747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ECC998C-384D-4349-BE28-B2C14B5EC2E8}"/>
                </a:ext>
              </a:extLst>
            </p:cNvPr>
            <p:cNvSpPr/>
            <p:nvPr/>
          </p:nvSpPr>
          <p:spPr>
            <a:xfrm>
              <a:off x="6417954" y="4301361"/>
              <a:ext cx="667945" cy="60236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7F82F1E-4EF5-4BCD-8BEE-B68BDEDC735A}"/>
                </a:ext>
              </a:extLst>
            </p:cNvPr>
            <p:cNvSpPr/>
            <p:nvPr/>
          </p:nvSpPr>
          <p:spPr>
            <a:xfrm>
              <a:off x="6143450" y="4301361"/>
              <a:ext cx="667946" cy="6174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CCA34A9-C6DF-45FF-B687-02BF4003A14A}"/>
                </a:ext>
              </a:extLst>
            </p:cNvPr>
            <p:cNvSpPr/>
            <p:nvPr/>
          </p:nvSpPr>
          <p:spPr>
            <a:xfrm>
              <a:off x="6424475" y="4422305"/>
              <a:ext cx="358671" cy="36279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椭圆 7">
            <a:extLst>
              <a:ext uri="{FF2B5EF4-FFF2-40B4-BE49-F238E27FC236}">
                <a16:creationId xmlns:a16="http://schemas.microsoft.com/office/drawing/2014/main" id="{EBB218A1-292A-4A4E-9FAA-A9AFC83A5C36}"/>
              </a:ext>
            </a:extLst>
          </p:cNvPr>
          <p:cNvSpPr/>
          <p:nvPr/>
        </p:nvSpPr>
        <p:spPr>
          <a:xfrm>
            <a:off x="5483402" y="1573530"/>
            <a:ext cx="667945" cy="60236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00B4969-164C-4CDD-8C4B-705937EC32ED}"/>
              </a:ext>
            </a:extLst>
          </p:cNvPr>
          <p:cNvSpPr/>
          <p:nvPr/>
        </p:nvSpPr>
        <p:spPr>
          <a:xfrm>
            <a:off x="5489923" y="1694474"/>
            <a:ext cx="358671" cy="36279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8513F19-C304-43D2-B164-D7DAE6FB3F39}"/>
              </a:ext>
            </a:extLst>
          </p:cNvPr>
          <p:cNvSpPr/>
          <p:nvPr/>
        </p:nvSpPr>
        <p:spPr>
          <a:xfrm>
            <a:off x="5154935" y="1608085"/>
            <a:ext cx="514323" cy="4988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6183A2C-2964-4C60-9863-175C8AC9CDE6}"/>
              </a:ext>
            </a:extLst>
          </p:cNvPr>
          <p:cNvSpPr/>
          <p:nvPr/>
        </p:nvSpPr>
        <p:spPr>
          <a:xfrm>
            <a:off x="6905633" y="1583737"/>
            <a:ext cx="548854" cy="5507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8B2E7D1-85CF-4A9D-B696-425732ECEB81}"/>
              </a:ext>
            </a:extLst>
          </p:cNvPr>
          <p:cNvSpPr/>
          <p:nvPr/>
        </p:nvSpPr>
        <p:spPr>
          <a:xfrm>
            <a:off x="6754307" y="1676112"/>
            <a:ext cx="358671" cy="36279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B886320-51D6-4B53-8918-050CD455FA35}"/>
              </a:ext>
            </a:extLst>
          </p:cNvPr>
          <p:cNvSpPr/>
          <p:nvPr/>
        </p:nvSpPr>
        <p:spPr>
          <a:xfrm>
            <a:off x="6412798" y="1531324"/>
            <a:ext cx="700180" cy="66868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FFA14CE-7CB0-4CD5-B549-3298D4614487}"/>
              </a:ext>
            </a:extLst>
          </p:cNvPr>
          <p:cNvGrpSpPr/>
          <p:nvPr/>
        </p:nvGrpSpPr>
        <p:grpSpPr>
          <a:xfrm>
            <a:off x="7772773" y="1556164"/>
            <a:ext cx="1115847" cy="616270"/>
            <a:chOff x="9947013" y="4268884"/>
            <a:chExt cx="1115847" cy="61627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FCE13EC-74B8-4129-BEAF-7136DF3B34D6}"/>
                </a:ext>
              </a:extLst>
            </p:cNvPr>
            <p:cNvSpPr/>
            <p:nvPr/>
          </p:nvSpPr>
          <p:spPr>
            <a:xfrm>
              <a:off x="10401264" y="4268884"/>
              <a:ext cx="661596" cy="6162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2AA7091-0510-4112-9414-BB02FDD4F66B}"/>
                </a:ext>
              </a:extLst>
            </p:cNvPr>
            <p:cNvSpPr/>
            <p:nvPr/>
          </p:nvSpPr>
          <p:spPr>
            <a:xfrm>
              <a:off x="10259471" y="4365699"/>
              <a:ext cx="447487" cy="42263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84D97A7-5DCB-4430-9C1E-D1F4A69F5214}"/>
                </a:ext>
              </a:extLst>
            </p:cNvPr>
            <p:cNvSpPr/>
            <p:nvPr/>
          </p:nvSpPr>
          <p:spPr>
            <a:xfrm>
              <a:off x="9947013" y="4268884"/>
              <a:ext cx="661596" cy="61627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5F06796-2E96-4BE0-8453-1F832686D018}"/>
                </a:ext>
              </a:extLst>
            </p:cNvPr>
            <p:cNvSpPr/>
            <p:nvPr/>
          </p:nvSpPr>
          <p:spPr>
            <a:xfrm>
              <a:off x="10401264" y="4268884"/>
              <a:ext cx="661596" cy="61627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4E89094-FFB1-4C57-9473-DDB24744A199}"/>
              </a:ext>
            </a:extLst>
          </p:cNvPr>
          <p:cNvSpPr/>
          <p:nvPr/>
        </p:nvSpPr>
        <p:spPr>
          <a:xfrm>
            <a:off x="1301349" y="1628214"/>
            <a:ext cx="1529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MODE 1</a:t>
            </a:r>
            <a:endParaRPr lang="zh-CN" altLang="en-US" sz="28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884074E-2A2D-4054-BB68-DFD4284313EC}"/>
              </a:ext>
            </a:extLst>
          </p:cNvPr>
          <p:cNvSpPr/>
          <p:nvPr/>
        </p:nvSpPr>
        <p:spPr>
          <a:xfrm>
            <a:off x="766762" y="1211931"/>
            <a:ext cx="9804991" cy="132556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B5FFBF1-E3C5-4CFD-967C-D1718D4FFEB0}"/>
              </a:ext>
            </a:extLst>
          </p:cNvPr>
          <p:cNvGrpSpPr/>
          <p:nvPr/>
        </p:nvGrpSpPr>
        <p:grpSpPr>
          <a:xfrm>
            <a:off x="3969210" y="3164709"/>
            <a:ext cx="942449" cy="617478"/>
            <a:chOff x="6143450" y="4301361"/>
            <a:chExt cx="942449" cy="617478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ECC998C-384D-4349-BE28-B2C14B5EC2E8}"/>
                </a:ext>
              </a:extLst>
            </p:cNvPr>
            <p:cNvSpPr/>
            <p:nvPr/>
          </p:nvSpPr>
          <p:spPr>
            <a:xfrm>
              <a:off x="6417954" y="4301361"/>
              <a:ext cx="667945" cy="60236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87F82F1E-4EF5-4BCD-8BEE-B68BDEDC735A}"/>
                </a:ext>
              </a:extLst>
            </p:cNvPr>
            <p:cNvSpPr/>
            <p:nvPr/>
          </p:nvSpPr>
          <p:spPr>
            <a:xfrm>
              <a:off x="6143450" y="4301361"/>
              <a:ext cx="667946" cy="6174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ACCA34A9-C6DF-45FF-B687-02BF4003A14A}"/>
                </a:ext>
              </a:extLst>
            </p:cNvPr>
            <p:cNvSpPr/>
            <p:nvPr/>
          </p:nvSpPr>
          <p:spPr>
            <a:xfrm>
              <a:off x="6424475" y="4422305"/>
              <a:ext cx="358671" cy="36279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4" name="椭圆 23">
            <a:extLst>
              <a:ext uri="{FF2B5EF4-FFF2-40B4-BE49-F238E27FC236}">
                <a16:creationId xmlns:a16="http://schemas.microsoft.com/office/drawing/2014/main" id="{EBB218A1-292A-4A4E-9FAA-A9AFC83A5C36}"/>
              </a:ext>
            </a:extLst>
          </p:cNvPr>
          <p:cNvSpPr/>
          <p:nvPr/>
        </p:nvSpPr>
        <p:spPr>
          <a:xfrm>
            <a:off x="5483402" y="3149598"/>
            <a:ext cx="667945" cy="60236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00B4969-164C-4CDD-8C4B-705937EC32ED}"/>
              </a:ext>
            </a:extLst>
          </p:cNvPr>
          <p:cNvSpPr/>
          <p:nvPr/>
        </p:nvSpPr>
        <p:spPr>
          <a:xfrm>
            <a:off x="5489923" y="3270542"/>
            <a:ext cx="358671" cy="36279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8513F19-C304-43D2-B164-D7DAE6FB3F39}"/>
              </a:ext>
            </a:extLst>
          </p:cNvPr>
          <p:cNvSpPr/>
          <p:nvPr/>
        </p:nvSpPr>
        <p:spPr>
          <a:xfrm>
            <a:off x="5154935" y="3184153"/>
            <a:ext cx="514323" cy="4988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6183A2C-2964-4C60-9863-175C8AC9CDE6}"/>
              </a:ext>
            </a:extLst>
          </p:cNvPr>
          <p:cNvSpPr/>
          <p:nvPr/>
        </p:nvSpPr>
        <p:spPr>
          <a:xfrm>
            <a:off x="6905633" y="3159805"/>
            <a:ext cx="548854" cy="5507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B8B2E7D1-85CF-4A9D-B696-425732ECEB81}"/>
              </a:ext>
            </a:extLst>
          </p:cNvPr>
          <p:cNvSpPr/>
          <p:nvPr/>
        </p:nvSpPr>
        <p:spPr>
          <a:xfrm>
            <a:off x="6754307" y="3252180"/>
            <a:ext cx="358671" cy="36279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B886320-51D6-4B53-8918-050CD455FA35}"/>
              </a:ext>
            </a:extLst>
          </p:cNvPr>
          <p:cNvSpPr/>
          <p:nvPr/>
        </p:nvSpPr>
        <p:spPr>
          <a:xfrm>
            <a:off x="6412798" y="3107392"/>
            <a:ext cx="700180" cy="66868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FFA14CE-7CB0-4CD5-B549-3298D4614487}"/>
              </a:ext>
            </a:extLst>
          </p:cNvPr>
          <p:cNvGrpSpPr/>
          <p:nvPr/>
        </p:nvGrpSpPr>
        <p:grpSpPr>
          <a:xfrm>
            <a:off x="7772773" y="3132232"/>
            <a:ext cx="1115847" cy="616270"/>
            <a:chOff x="9947013" y="4268884"/>
            <a:chExt cx="1115847" cy="616270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FCE13EC-74B8-4129-BEAF-7136DF3B34D6}"/>
                </a:ext>
              </a:extLst>
            </p:cNvPr>
            <p:cNvSpPr/>
            <p:nvPr/>
          </p:nvSpPr>
          <p:spPr>
            <a:xfrm>
              <a:off x="10401264" y="4268884"/>
              <a:ext cx="661596" cy="6162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02AA7091-0510-4112-9414-BB02FDD4F66B}"/>
                </a:ext>
              </a:extLst>
            </p:cNvPr>
            <p:cNvSpPr/>
            <p:nvPr/>
          </p:nvSpPr>
          <p:spPr>
            <a:xfrm>
              <a:off x="10259471" y="4365699"/>
              <a:ext cx="447487" cy="42263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84D97A7-5DCB-4430-9C1E-D1F4A69F5214}"/>
                </a:ext>
              </a:extLst>
            </p:cNvPr>
            <p:cNvSpPr/>
            <p:nvPr/>
          </p:nvSpPr>
          <p:spPr>
            <a:xfrm>
              <a:off x="9947013" y="4268884"/>
              <a:ext cx="661596" cy="61627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55F06796-2E96-4BE0-8453-1F832686D018}"/>
                </a:ext>
              </a:extLst>
            </p:cNvPr>
            <p:cNvSpPr/>
            <p:nvPr/>
          </p:nvSpPr>
          <p:spPr>
            <a:xfrm>
              <a:off x="10401264" y="4268884"/>
              <a:ext cx="661596" cy="61627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B4E89094-FFB1-4C57-9473-DDB24744A199}"/>
              </a:ext>
            </a:extLst>
          </p:cNvPr>
          <p:cNvSpPr/>
          <p:nvPr/>
        </p:nvSpPr>
        <p:spPr>
          <a:xfrm>
            <a:off x="1301349" y="3204282"/>
            <a:ext cx="1529586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MODE 2</a:t>
            </a:r>
            <a:endParaRPr lang="zh-CN" altLang="en-US" sz="28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884074E-2A2D-4054-BB68-DFD4284313EC}"/>
              </a:ext>
            </a:extLst>
          </p:cNvPr>
          <p:cNvSpPr/>
          <p:nvPr/>
        </p:nvSpPr>
        <p:spPr>
          <a:xfrm>
            <a:off x="766762" y="2787999"/>
            <a:ext cx="9804991" cy="146963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224BFF5-3205-4075-885E-C25E37734458}"/>
              </a:ext>
            </a:extLst>
          </p:cNvPr>
          <p:cNvSpPr/>
          <p:nvPr/>
        </p:nvSpPr>
        <p:spPr>
          <a:xfrm>
            <a:off x="3786960" y="3011202"/>
            <a:ext cx="2486165" cy="883752"/>
          </a:xfrm>
          <a:prstGeom prst="rect">
            <a:avLst/>
          </a:prstGeom>
          <a:ln w="5080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>
            <a:spAutoFit/>
          </a:bodyPr>
          <a:lstStyle/>
          <a:p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8E2DF23-46A6-4812-859C-E64AD7173553}"/>
              </a:ext>
            </a:extLst>
          </p:cNvPr>
          <p:cNvSpPr/>
          <p:nvPr/>
        </p:nvSpPr>
        <p:spPr>
          <a:xfrm>
            <a:off x="6360703" y="3018810"/>
            <a:ext cx="2629070" cy="883752"/>
          </a:xfrm>
          <a:prstGeom prst="rect">
            <a:avLst/>
          </a:prstGeom>
          <a:ln w="50800"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>
            <a:spAutoFit/>
          </a:bodyPr>
          <a:lstStyle/>
          <a:p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8D2335C-9DC8-415A-BA49-10BF328D6958}"/>
              </a:ext>
            </a:extLst>
          </p:cNvPr>
          <p:cNvSpPr/>
          <p:nvPr/>
        </p:nvSpPr>
        <p:spPr>
          <a:xfrm>
            <a:off x="1301349" y="4929945"/>
            <a:ext cx="1529586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MODE 3</a:t>
            </a:r>
            <a:endParaRPr lang="zh-CN" altLang="en-US" sz="28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13943CF-EA0F-4888-BAA9-F73F38B2F8C6}"/>
              </a:ext>
            </a:extLst>
          </p:cNvPr>
          <p:cNvSpPr/>
          <p:nvPr/>
        </p:nvSpPr>
        <p:spPr>
          <a:xfrm>
            <a:off x="766762" y="4513662"/>
            <a:ext cx="11181398" cy="223003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BADEFB9-A563-43BA-B099-50E61B66B81D}"/>
              </a:ext>
            </a:extLst>
          </p:cNvPr>
          <p:cNvSpPr/>
          <p:nvPr/>
        </p:nvSpPr>
        <p:spPr>
          <a:xfrm>
            <a:off x="3388997" y="4737673"/>
            <a:ext cx="861238" cy="3083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Host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60D88B-DE78-4054-A565-5F73579FA44D}"/>
              </a:ext>
            </a:extLst>
          </p:cNvPr>
          <p:cNvSpPr/>
          <p:nvPr/>
        </p:nvSpPr>
        <p:spPr>
          <a:xfrm>
            <a:off x="5334961" y="4617064"/>
            <a:ext cx="1313466" cy="6011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59AF2C36-5247-4BF2-B1A4-33376EE2FC36}"/>
              </a:ext>
            </a:extLst>
          </p:cNvPr>
          <p:cNvSpPr/>
          <p:nvPr/>
        </p:nvSpPr>
        <p:spPr>
          <a:xfrm>
            <a:off x="5489923" y="4737674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30A6AE20-0767-4D07-879A-2610F40B6E84}"/>
              </a:ext>
            </a:extLst>
          </p:cNvPr>
          <p:cNvSpPr/>
          <p:nvPr/>
        </p:nvSpPr>
        <p:spPr>
          <a:xfrm>
            <a:off x="5743923" y="4890074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766881A1-0EF8-417F-87EA-06637B3EDCF9}"/>
              </a:ext>
            </a:extLst>
          </p:cNvPr>
          <p:cNvSpPr/>
          <p:nvPr/>
        </p:nvSpPr>
        <p:spPr>
          <a:xfrm>
            <a:off x="6109683" y="4727514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5E88B6DF-3983-486A-8F7E-84B5584FECEE}"/>
              </a:ext>
            </a:extLst>
          </p:cNvPr>
          <p:cNvSpPr/>
          <p:nvPr/>
        </p:nvSpPr>
        <p:spPr>
          <a:xfrm>
            <a:off x="5906483" y="5032314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B17805F-8D87-4E4B-B562-9C9B9A34E151}"/>
              </a:ext>
            </a:extLst>
          </p:cNvPr>
          <p:cNvSpPr/>
          <p:nvPr/>
        </p:nvSpPr>
        <p:spPr>
          <a:xfrm>
            <a:off x="8161701" y="4617064"/>
            <a:ext cx="1313466" cy="6011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5C88D1D0-0A24-4D12-A30D-45730512D643}"/>
              </a:ext>
            </a:extLst>
          </p:cNvPr>
          <p:cNvSpPr/>
          <p:nvPr/>
        </p:nvSpPr>
        <p:spPr>
          <a:xfrm>
            <a:off x="8316663" y="4737674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B09E8D4C-B1AF-49B1-B945-FFDE5D8D0D2A}"/>
              </a:ext>
            </a:extLst>
          </p:cNvPr>
          <p:cNvSpPr/>
          <p:nvPr/>
        </p:nvSpPr>
        <p:spPr>
          <a:xfrm>
            <a:off x="8570663" y="4890074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6E278663-360B-4716-AB8D-5EDA5461F139}"/>
              </a:ext>
            </a:extLst>
          </p:cNvPr>
          <p:cNvSpPr/>
          <p:nvPr/>
        </p:nvSpPr>
        <p:spPr>
          <a:xfrm>
            <a:off x="8936423" y="4727514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E382D35A-B7A8-47C7-9366-8FA09145F4AC}"/>
              </a:ext>
            </a:extLst>
          </p:cNvPr>
          <p:cNvSpPr/>
          <p:nvPr/>
        </p:nvSpPr>
        <p:spPr>
          <a:xfrm>
            <a:off x="8733223" y="5032314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A07F0C0-B051-4DCE-9EA2-815BB7ECCBBD}"/>
              </a:ext>
            </a:extLst>
          </p:cNvPr>
          <p:cNvSpPr/>
          <p:nvPr/>
        </p:nvSpPr>
        <p:spPr>
          <a:xfrm>
            <a:off x="6625423" y="4489964"/>
            <a:ext cx="92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library</a:t>
            </a:r>
            <a:endParaRPr lang="zh-CN" altLang="en-US" sz="2000" b="1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B99C12C-47FD-4077-9286-B85820820A1A}"/>
              </a:ext>
            </a:extLst>
          </p:cNvPr>
          <p:cNvSpPr/>
          <p:nvPr/>
        </p:nvSpPr>
        <p:spPr>
          <a:xfrm>
            <a:off x="9523094" y="4522593"/>
            <a:ext cx="13997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Shadowed</a:t>
            </a:r>
          </a:p>
          <a:p>
            <a:r>
              <a:rPr lang="en-US" altLang="zh-CN" sz="2000" b="1" dirty="0"/>
              <a:t>library</a:t>
            </a:r>
            <a:endParaRPr lang="zh-CN" altLang="en-US" sz="2000" b="1" dirty="0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D8E7C399-BC40-4E81-AA8F-852E1CD7E504}"/>
              </a:ext>
            </a:extLst>
          </p:cNvPr>
          <p:cNvCxnSpPr>
            <a:cxnSpLocks/>
            <a:stCxn id="44" idx="3"/>
            <a:endCxn id="47" idx="2"/>
          </p:cNvCxnSpPr>
          <p:nvPr/>
        </p:nvCxnSpPr>
        <p:spPr>
          <a:xfrm flipV="1">
            <a:off x="4250235" y="4814760"/>
            <a:ext cx="1239688" cy="7708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01092F14-75F7-4CAD-897F-C4D7301858A8}"/>
              </a:ext>
            </a:extLst>
          </p:cNvPr>
          <p:cNvSpPr/>
          <p:nvPr/>
        </p:nvSpPr>
        <p:spPr>
          <a:xfrm>
            <a:off x="4029664" y="2159586"/>
            <a:ext cx="8819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1</a:t>
            </a:r>
            <a:endParaRPr lang="zh-CN" alt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8182A827-0FD0-4EEA-8B16-C927DFE7C408}"/>
              </a:ext>
            </a:extLst>
          </p:cNvPr>
          <p:cNvSpPr/>
          <p:nvPr/>
        </p:nvSpPr>
        <p:spPr>
          <a:xfrm>
            <a:off x="5259850" y="2148808"/>
            <a:ext cx="8819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2</a:t>
            </a:r>
            <a:endParaRPr lang="zh-CN" alt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7812EBF-97AF-4D99-AAA6-969C856E6600}"/>
              </a:ext>
            </a:extLst>
          </p:cNvPr>
          <p:cNvSpPr/>
          <p:nvPr/>
        </p:nvSpPr>
        <p:spPr>
          <a:xfrm>
            <a:off x="6596096" y="2158647"/>
            <a:ext cx="8819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3</a:t>
            </a:r>
            <a:endParaRPr lang="zh-CN" alt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5BA0840-AB4B-46C8-9FA2-F0752FBB6491}"/>
              </a:ext>
            </a:extLst>
          </p:cNvPr>
          <p:cNvSpPr/>
          <p:nvPr/>
        </p:nvSpPr>
        <p:spPr>
          <a:xfrm>
            <a:off x="7960370" y="2148808"/>
            <a:ext cx="8819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4</a:t>
            </a:r>
            <a:endParaRPr lang="zh-CN" alt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7812EBF-97AF-4D99-AAA6-969C856E6600}"/>
              </a:ext>
            </a:extLst>
          </p:cNvPr>
          <p:cNvSpPr/>
          <p:nvPr/>
        </p:nvSpPr>
        <p:spPr>
          <a:xfrm>
            <a:off x="4697595" y="3901603"/>
            <a:ext cx="88199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1</a:t>
            </a:r>
            <a:endParaRPr lang="zh-CN" alt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C7812EBF-97AF-4D99-AAA6-969C856E6600}"/>
              </a:ext>
            </a:extLst>
          </p:cNvPr>
          <p:cNvSpPr/>
          <p:nvPr/>
        </p:nvSpPr>
        <p:spPr>
          <a:xfrm>
            <a:off x="7342330" y="3899745"/>
            <a:ext cx="88199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2</a:t>
            </a:r>
            <a:endParaRPr lang="zh-CN" alt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8B560366-6534-48BE-A6FF-932A94978F0C}"/>
              </a:ext>
            </a:extLst>
          </p:cNvPr>
          <p:cNvSpPr/>
          <p:nvPr/>
        </p:nvSpPr>
        <p:spPr>
          <a:xfrm>
            <a:off x="10987752" y="4796139"/>
            <a:ext cx="88199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1</a:t>
            </a:r>
            <a:endParaRPr lang="zh-CN" alt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0705CDB-748F-4FE3-9BCD-A9537F23E09F}"/>
              </a:ext>
            </a:extLst>
          </p:cNvPr>
          <p:cNvSpPr/>
          <p:nvPr/>
        </p:nvSpPr>
        <p:spPr>
          <a:xfrm>
            <a:off x="3365993" y="5459475"/>
            <a:ext cx="861238" cy="3083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Host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3A4684DE-8568-45CF-9AE0-5952E5579F70}"/>
              </a:ext>
            </a:extLst>
          </p:cNvPr>
          <p:cNvSpPr/>
          <p:nvPr/>
        </p:nvSpPr>
        <p:spPr>
          <a:xfrm>
            <a:off x="5311957" y="5338866"/>
            <a:ext cx="1313466" cy="6011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0285550D-70E8-431E-A5E7-26B7FB442FDA}"/>
              </a:ext>
            </a:extLst>
          </p:cNvPr>
          <p:cNvSpPr/>
          <p:nvPr/>
        </p:nvSpPr>
        <p:spPr>
          <a:xfrm>
            <a:off x="5466919" y="5459476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1003C868-F01A-4603-9ED5-902ADD1DE595}"/>
              </a:ext>
            </a:extLst>
          </p:cNvPr>
          <p:cNvSpPr/>
          <p:nvPr/>
        </p:nvSpPr>
        <p:spPr>
          <a:xfrm>
            <a:off x="5720919" y="5611876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391BF6C8-4498-4F27-8F90-C50A984A2EA1}"/>
              </a:ext>
            </a:extLst>
          </p:cNvPr>
          <p:cNvSpPr/>
          <p:nvPr/>
        </p:nvSpPr>
        <p:spPr>
          <a:xfrm>
            <a:off x="6086679" y="5449316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6884FC7B-B3B6-4CDE-868F-9337B523EEEE}"/>
              </a:ext>
            </a:extLst>
          </p:cNvPr>
          <p:cNvSpPr/>
          <p:nvPr/>
        </p:nvSpPr>
        <p:spPr>
          <a:xfrm>
            <a:off x="5968690" y="5754116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81E777E-98ED-4BFB-948C-20763DE822CC}"/>
              </a:ext>
            </a:extLst>
          </p:cNvPr>
          <p:cNvSpPr/>
          <p:nvPr/>
        </p:nvSpPr>
        <p:spPr>
          <a:xfrm>
            <a:off x="8138697" y="5338866"/>
            <a:ext cx="1313466" cy="6011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DD62C08F-0ACB-4DE6-90E7-2CDF186400B5}"/>
              </a:ext>
            </a:extLst>
          </p:cNvPr>
          <p:cNvSpPr/>
          <p:nvPr/>
        </p:nvSpPr>
        <p:spPr>
          <a:xfrm>
            <a:off x="8293659" y="5459476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65E78439-FC8E-4563-BAD2-F49F5224E647}"/>
              </a:ext>
            </a:extLst>
          </p:cNvPr>
          <p:cNvSpPr/>
          <p:nvPr/>
        </p:nvSpPr>
        <p:spPr>
          <a:xfrm>
            <a:off x="8547659" y="5611876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86C2F2E9-95DB-48D0-A5CA-A26C0C65767A}"/>
              </a:ext>
            </a:extLst>
          </p:cNvPr>
          <p:cNvSpPr/>
          <p:nvPr/>
        </p:nvSpPr>
        <p:spPr>
          <a:xfrm>
            <a:off x="8913419" y="5449316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66F9A2C1-E959-4EA4-8443-758183044B38}"/>
              </a:ext>
            </a:extLst>
          </p:cNvPr>
          <p:cNvSpPr/>
          <p:nvPr/>
        </p:nvSpPr>
        <p:spPr>
          <a:xfrm>
            <a:off x="8710219" y="5754116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65C1BED-5ED2-4B3C-9880-7E78663058C5}"/>
              </a:ext>
            </a:extLst>
          </p:cNvPr>
          <p:cNvSpPr/>
          <p:nvPr/>
        </p:nvSpPr>
        <p:spPr>
          <a:xfrm>
            <a:off x="6602419" y="5211766"/>
            <a:ext cx="92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library</a:t>
            </a:r>
            <a:endParaRPr lang="zh-CN" altLang="en-US" sz="2000" b="1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6B5E23E3-4728-443A-A389-2ABF98325C56}"/>
              </a:ext>
            </a:extLst>
          </p:cNvPr>
          <p:cNvSpPr/>
          <p:nvPr/>
        </p:nvSpPr>
        <p:spPr>
          <a:xfrm>
            <a:off x="9500090" y="5244395"/>
            <a:ext cx="13997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Shadowed</a:t>
            </a:r>
          </a:p>
          <a:p>
            <a:r>
              <a:rPr lang="en-US" altLang="zh-CN" sz="2000" b="1" dirty="0"/>
              <a:t>library</a:t>
            </a:r>
            <a:endParaRPr lang="zh-CN" altLang="en-US" sz="2000" b="1" dirty="0"/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A44EC149-FAEE-447E-979F-1B84710C5AB4}"/>
              </a:ext>
            </a:extLst>
          </p:cNvPr>
          <p:cNvCxnSpPr>
            <a:cxnSpLocks/>
            <a:stCxn id="68" idx="3"/>
            <a:endCxn id="70" idx="2"/>
          </p:cNvCxnSpPr>
          <p:nvPr/>
        </p:nvCxnSpPr>
        <p:spPr>
          <a:xfrm flipV="1">
            <a:off x="4227231" y="5536562"/>
            <a:ext cx="1239688" cy="7708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037EE441-B444-41AD-9096-61C34A44CFAA}"/>
              </a:ext>
            </a:extLst>
          </p:cNvPr>
          <p:cNvCxnSpPr>
            <a:cxnSpLocks/>
            <a:stCxn id="68" idx="3"/>
            <a:endCxn id="71" idx="3"/>
          </p:cNvCxnSpPr>
          <p:nvPr/>
        </p:nvCxnSpPr>
        <p:spPr>
          <a:xfrm>
            <a:off x="4227231" y="5613647"/>
            <a:ext cx="1519951" cy="12982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A22C7D08-AFD4-4C0B-A5C9-2F08E11086F0}"/>
              </a:ext>
            </a:extLst>
          </p:cNvPr>
          <p:cNvCxnSpPr>
            <a:cxnSpLocks/>
            <a:stCxn id="70" idx="5"/>
            <a:endCxn id="71" idx="1"/>
          </p:cNvCxnSpPr>
          <p:nvPr/>
        </p:nvCxnSpPr>
        <p:spPr>
          <a:xfrm>
            <a:off x="5619991" y="5591069"/>
            <a:ext cx="127191" cy="433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C2CA605B-3116-4CC2-9E83-E45CFD104A3B}"/>
              </a:ext>
            </a:extLst>
          </p:cNvPr>
          <p:cNvCxnSpPr>
            <a:cxnSpLocks/>
            <a:stCxn id="71" idx="5"/>
            <a:endCxn id="73" idx="2"/>
          </p:cNvCxnSpPr>
          <p:nvPr/>
        </p:nvCxnSpPr>
        <p:spPr>
          <a:xfrm>
            <a:off x="5873991" y="5743469"/>
            <a:ext cx="94699" cy="877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E6FAC8D1-015D-4BA1-8DAB-EC659BA002E9}"/>
              </a:ext>
            </a:extLst>
          </p:cNvPr>
          <p:cNvCxnSpPr>
            <a:cxnSpLocks/>
            <a:endCxn id="75" idx="3"/>
          </p:cNvCxnSpPr>
          <p:nvPr/>
        </p:nvCxnSpPr>
        <p:spPr>
          <a:xfrm>
            <a:off x="6259337" y="5552264"/>
            <a:ext cx="2060585" cy="3880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A3107C9D-C712-49D7-A7B8-EB07A649237C}"/>
              </a:ext>
            </a:extLst>
          </p:cNvPr>
          <p:cNvSpPr/>
          <p:nvPr/>
        </p:nvSpPr>
        <p:spPr>
          <a:xfrm>
            <a:off x="10965437" y="5401409"/>
            <a:ext cx="88199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2</a:t>
            </a:r>
            <a:endParaRPr lang="zh-CN" alt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5B2CC0C0-26AA-4C56-9B56-C53FF3C5ECCE}"/>
              </a:ext>
            </a:extLst>
          </p:cNvPr>
          <p:cNvSpPr/>
          <p:nvPr/>
        </p:nvSpPr>
        <p:spPr>
          <a:xfrm>
            <a:off x="3365993" y="6156725"/>
            <a:ext cx="861238" cy="3083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Host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AC96FB34-A80A-4461-86D8-B8AE2555952B}"/>
              </a:ext>
            </a:extLst>
          </p:cNvPr>
          <p:cNvSpPr/>
          <p:nvPr/>
        </p:nvSpPr>
        <p:spPr>
          <a:xfrm>
            <a:off x="5311957" y="6036116"/>
            <a:ext cx="1313466" cy="6011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00591393-04A1-4641-A0C4-12A54DF8DC01}"/>
              </a:ext>
            </a:extLst>
          </p:cNvPr>
          <p:cNvSpPr/>
          <p:nvPr/>
        </p:nvSpPr>
        <p:spPr>
          <a:xfrm>
            <a:off x="5466919" y="6156726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04A5181F-AC7C-47BA-8A92-5348B0138753}"/>
              </a:ext>
            </a:extLst>
          </p:cNvPr>
          <p:cNvSpPr/>
          <p:nvPr/>
        </p:nvSpPr>
        <p:spPr>
          <a:xfrm>
            <a:off x="5720919" y="6309126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EB07A377-F5A7-49EC-BBA4-71A19F75CE6A}"/>
              </a:ext>
            </a:extLst>
          </p:cNvPr>
          <p:cNvSpPr/>
          <p:nvPr/>
        </p:nvSpPr>
        <p:spPr>
          <a:xfrm>
            <a:off x="6086679" y="6146566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FCF10A93-3DB6-46C9-9C8C-EB79B9F4B716}"/>
              </a:ext>
            </a:extLst>
          </p:cNvPr>
          <p:cNvSpPr/>
          <p:nvPr/>
        </p:nvSpPr>
        <p:spPr>
          <a:xfrm>
            <a:off x="5968690" y="6451366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B622FD3B-239E-443A-89F3-EB983335D87A}"/>
              </a:ext>
            </a:extLst>
          </p:cNvPr>
          <p:cNvSpPr/>
          <p:nvPr/>
        </p:nvSpPr>
        <p:spPr>
          <a:xfrm>
            <a:off x="8138697" y="6036116"/>
            <a:ext cx="1313466" cy="6011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FDDCED61-695B-4364-920C-174F515AC1B5}"/>
              </a:ext>
            </a:extLst>
          </p:cNvPr>
          <p:cNvSpPr/>
          <p:nvPr/>
        </p:nvSpPr>
        <p:spPr>
          <a:xfrm>
            <a:off x="8293659" y="6156726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6B165FBA-876A-4542-90F2-FC10FBF5E3F8}"/>
              </a:ext>
            </a:extLst>
          </p:cNvPr>
          <p:cNvSpPr/>
          <p:nvPr/>
        </p:nvSpPr>
        <p:spPr>
          <a:xfrm>
            <a:off x="8547659" y="6309126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67D3E45D-26C0-479D-86C8-49639B32B03E}"/>
              </a:ext>
            </a:extLst>
          </p:cNvPr>
          <p:cNvSpPr/>
          <p:nvPr/>
        </p:nvSpPr>
        <p:spPr>
          <a:xfrm>
            <a:off x="8913419" y="6146566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AF90EFA0-9E2C-4DD6-A09A-0D8621342F98}"/>
              </a:ext>
            </a:extLst>
          </p:cNvPr>
          <p:cNvSpPr/>
          <p:nvPr/>
        </p:nvSpPr>
        <p:spPr>
          <a:xfrm>
            <a:off x="8710219" y="6451366"/>
            <a:ext cx="179335" cy="15417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DCB9D340-9F2C-4443-BED5-70A85C4C3BE2}"/>
              </a:ext>
            </a:extLst>
          </p:cNvPr>
          <p:cNvSpPr/>
          <p:nvPr/>
        </p:nvSpPr>
        <p:spPr>
          <a:xfrm>
            <a:off x="6602419" y="5909016"/>
            <a:ext cx="92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library</a:t>
            </a:r>
            <a:endParaRPr lang="zh-CN" altLang="en-US" sz="2000" b="1" dirty="0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FB7F5030-173C-44DF-AD95-0C3659E460F2}"/>
              </a:ext>
            </a:extLst>
          </p:cNvPr>
          <p:cNvSpPr/>
          <p:nvPr/>
        </p:nvSpPr>
        <p:spPr>
          <a:xfrm>
            <a:off x="9500090" y="5941645"/>
            <a:ext cx="13997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Shadowed</a:t>
            </a:r>
          </a:p>
          <a:p>
            <a:r>
              <a:rPr lang="en-US" altLang="zh-CN" sz="2000" b="1" dirty="0"/>
              <a:t>library</a:t>
            </a:r>
            <a:endParaRPr lang="zh-CN" altLang="en-US" sz="2000" b="1" dirty="0"/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9D1B9E2C-4F04-471A-895E-BDBF9D036C12}"/>
              </a:ext>
            </a:extLst>
          </p:cNvPr>
          <p:cNvCxnSpPr>
            <a:cxnSpLocks/>
            <a:stCxn id="101" idx="3"/>
            <a:endCxn id="103" idx="2"/>
          </p:cNvCxnSpPr>
          <p:nvPr/>
        </p:nvCxnSpPr>
        <p:spPr>
          <a:xfrm flipV="1">
            <a:off x="4227231" y="6233812"/>
            <a:ext cx="1239688" cy="7708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5C381D94-2802-49CA-8979-388090FF6A73}"/>
              </a:ext>
            </a:extLst>
          </p:cNvPr>
          <p:cNvCxnSpPr>
            <a:cxnSpLocks/>
            <a:stCxn id="101" idx="3"/>
            <a:endCxn id="104" idx="3"/>
          </p:cNvCxnSpPr>
          <p:nvPr/>
        </p:nvCxnSpPr>
        <p:spPr>
          <a:xfrm>
            <a:off x="4227231" y="6310897"/>
            <a:ext cx="1519951" cy="12982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7932AF71-AA9A-4309-9050-D52AAA7F5F0C}"/>
              </a:ext>
            </a:extLst>
          </p:cNvPr>
          <p:cNvCxnSpPr>
            <a:cxnSpLocks/>
            <a:stCxn id="103" idx="5"/>
            <a:endCxn id="104" idx="1"/>
          </p:cNvCxnSpPr>
          <p:nvPr/>
        </p:nvCxnSpPr>
        <p:spPr>
          <a:xfrm>
            <a:off x="5619991" y="6288319"/>
            <a:ext cx="127191" cy="433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F9FCF743-1EEB-495D-877A-1C3175C1368A}"/>
              </a:ext>
            </a:extLst>
          </p:cNvPr>
          <p:cNvCxnSpPr>
            <a:cxnSpLocks/>
            <a:stCxn id="104" idx="5"/>
            <a:endCxn id="106" idx="2"/>
          </p:cNvCxnSpPr>
          <p:nvPr/>
        </p:nvCxnSpPr>
        <p:spPr>
          <a:xfrm>
            <a:off x="5873991" y="6440719"/>
            <a:ext cx="94699" cy="877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85006085-3C98-44EF-B677-105AE21764BC}"/>
              </a:ext>
            </a:extLst>
          </p:cNvPr>
          <p:cNvCxnSpPr>
            <a:cxnSpLocks/>
            <a:endCxn id="108" idx="3"/>
          </p:cNvCxnSpPr>
          <p:nvPr/>
        </p:nvCxnSpPr>
        <p:spPr>
          <a:xfrm>
            <a:off x="6259337" y="6249514"/>
            <a:ext cx="2060585" cy="3880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矩形 118">
            <a:extLst>
              <a:ext uri="{FF2B5EF4-FFF2-40B4-BE49-F238E27FC236}">
                <a16:creationId xmlns:a16="http://schemas.microsoft.com/office/drawing/2014/main" id="{E22A6BF7-C6C1-4D10-9546-88A40200BEA8}"/>
              </a:ext>
            </a:extLst>
          </p:cNvPr>
          <p:cNvSpPr/>
          <p:nvPr/>
        </p:nvSpPr>
        <p:spPr>
          <a:xfrm>
            <a:off x="10965437" y="6037254"/>
            <a:ext cx="88199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3</a:t>
            </a:r>
            <a:endParaRPr lang="zh-CN" alt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3EF71293-064D-44D7-B4EC-462DCACEA7E3}"/>
              </a:ext>
            </a:extLst>
          </p:cNvPr>
          <p:cNvCxnSpPr>
            <a:cxnSpLocks/>
            <a:stCxn id="106" idx="7"/>
            <a:endCxn id="105" idx="4"/>
          </p:cNvCxnSpPr>
          <p:nvPr/>
        </p:nvCxnSpPr>
        <p:spPr>
          <a:xfrm flipV="1">
            <a:off x="6121762" y="6300737"/>
            <a:ext cx="54585" cy="17320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1CFAB9EE-CD4B-4947-AE79-29F9F58F1F5F}"/>
              </a:ext>
            </a:extLst>
          </p:cNvPr>
          <p:cNvCxnSpPr>
            <a:cxnSpLocks/>
            <a:endCxn id="109" idx="3"/>
          </p:cNvCxnSpPr>
          <p:nvPr/>
        </p:nvCxnSpPr>
        <p:spPr>
          <a:xfrm flipV="1">
            <a:off x="6141845" y="6440719"/>
            <a:ext cx="2432077" cy="8674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41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/>
      <p:bldP spid="32" grpId="0" animBg="1"/>
      <p:bldP spid="40" grpId="0" animBg="1"/>
      <p:bldP spid="41" grpId="0" animBg="1"/>
      <p:bldP spid="42" grpId="0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/>
      <p:bldP spid="100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/>
      <p:bldP spid="113" grpId="0"/>
      <p:bldP spid="1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5BAADA-8EED-4FB2-BEB7-A95068A9A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2A510A-9000-4604-B436-CCE5635EC216}"/>
              </a:ext>
            </a:extLst>
          </p:cNvPr>
          <p:cNvSpPr txBox="1"/>
          <p:nvPr/>
        </p:nvSpPr>
        <p:spPr>
          <a:xfrm>
            <a:off x="1490134" y="2921158"/>
            <a:ext cx="30043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latin typeface="Bradley Hand ITC" panose="03070402050302030203" pitchFamily="66" charset="0"/>
              </a:rPr>
              <a:t>Thank you!</a:t>
            </a:r>
            <a:endParaRPr lang="zh-CN" altLang="en-US" sz="4400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89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0"/>
    </mc:Choice>
    <mc:Fallback xmlns="">
      <p:transition spd="slow" advTm="549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719C3-D9A5-4F54-B21F-FFAF9D65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688"/>
            <a:ext cx="10515600" cy="1325563"/>
          </a:xfrm>
        </p:spPr>
        <p:txBody>
          <a:bodyPr/>
          <a:lstStyle/>
          <a:p>
            <a:r>
              <a:rPr lang="en-US" altLang="zh-CN" b="1" dirty="0"/>
              <a:t>Example 2</a:t>
            </a:r>
            <a:endParaRPr lang="zh-CN" altLang="en-US" b="1" dirty="0"/>
          </a:p>
        </p:txBody>
      </p:sp>
      <p:grpSp>
        <p:nvGrpSpPr>
          <p:cNvPr id="4" name="图形 13" descr="思想气泡">
            <a:extLst>
              <a:ext uri="{FF2B5EF4-FFF2-40B4-BE49-F238E27FC236}">
                <a16:creationId xmlns:a16="http://schemas.microsoft.com/office/drawing/2014/main" id="{1FA76B05-A587-4B7B-BBE7-14C326B8C8E3}"/>
              </a:ext>
            </a:extLst>
          </p:cNvPr>
          <p:cNvGrpSpPr/>
          <p:nvPr/>
        </p:nvGrpSpPr>
        <p:grpSpPr>
          <a:xfrm>
            <a:off x="6392740" y="522433"/>
            <a:ext cx="4613021" cy="3677288"/>
            <a:chOff x="6718334" y="329132"/>
            <a:chExt cx="4613021" cy="3677288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5120AA42-B3C0-4066-8189-6D2F8C548526}"/>
                </a:ext>
              </a:extLst>
            </p:cNvPr>
            <p:cNvSpPr/>
            <p:nvPr/>
          </p:nvSpPr>
          <p:spPr>
            <a:xfrm>
              <a:off x="6718334" y="329132"/>
              <a:ext cx="4613021" cy="2720185"/>
            </a:xfrm>
            <a:custGeom>
              <a:avLst/>
              <a:gdLst/>
              <a:ahLst/>
              <a:cxnLst/>
              <a:rect l="0" t="0" r="0" b="0"/>
              <a:pathLst>
                <a:path w="4613021" h="2720185">
                  <a:moveTo>
                    <a:pt x="4014497" y="944509"/>
                  </a:moveTo>
                  <a:cubicBezTo>
                    <a:pt x="3967782" y="944509"/>
                    <a:pt x="3926908" y="949546"/>
                    <a:pt x="3880193" y="959621"/>
                  </a:cubicBezTo>
                  <a:cubicBezTo>
                    <a:pt x="3891872" y="924359"/>
                    <a:pt x="3897711" y="884060"/>
                    <a:pt x="3897711" y="843761"/>
                  </a:cubicBezTo>
                  <a:cubicBezTo>
                    <a:pt x="3897711" y="566705"/>
                    <a:pt x="3634944" y="340023"/>
                    <a:pt x="3313785" y="340023"/>
                  </a:cubicBezTo>
                  <a:cubicBezTo>
                    <a:pt x="3179481" y="340023"/>
                    <a:pt x="3051018" y="380322"/>
                    <a:pt x="2951750" y="445808"/>
                  </a:cubicBezTo>
                  <a:cubicBezTo>
                    <a:pt x="2905036" y="214089"/>
                    <a:pt x="2665626" y="37780"/>
                    <a:pt x="2379502" y="37780"/>
                  </a:cubicBezTo>
                  <a:cubicBezTo>
                    <a:pt x="2110895" y="37780"/>
                    <a:pt x="1883164" y="198977"/>
                    <a:pt x="1813093" y="415584"/>
                  </a:cubicBezTo>
                  <a:cubicBezTo>
                    <a:pt x="1707986" y="279575"/>
                    <a:pt x="1532808" y="188902"/>
                    <a:pt x="1328433" y="188902"/>
                  </a:cubicBezTo>
                  <a:cubicBezTo>
                    <a:pt x="1007274" y="188902"/>
                    <a:pt x="744507" y="415584"/>
                    <a:pt x="744507" y="692640"/>
                  </a:cubicBezTo>
                  <a:cubicBezTo>
                    <a:pt x="744507" y="732939"/>
                    <a:pt x="750346" y="768201"/>
                    <a:pt x="762024" y="808500"/>
                  </a:cubicBezTo>
                  <a:cubicBezTo>
                    <a:pt x="715310" y="798425"/>
                    <a:pt x="674435" y="793387"/>
                    <a:pt x="627721" y="793387"/>
                  </a:cubicBezTo>
                  <a:cubicBezTo>
                    <a:pt x="306562" y="793387"/>
                    <a:pt x="43795" y="1020070"/>
                    <a:pt x="43795" y="1297125"/>
                  </a:cubicBezTo>
                  <a:cubicBezTo>
                    <a:pt x="43795" y="1574181"/>
                    <a:pt x="306562" y="1800863"/>
                    <a:pt x="627721" y="1800863"/>
                  </a:cubicBezTo>
                  <a:cubicBezTo>
                    <a:pt x="627721" y="1800863"/>
                    <a:pt x="627721" y="1800863"/>
                    <a:pt x="633561" y="1800863"/>
                  </a:cubicBezTo>
                  <a:cubicBezTo>
                    <a:pt x="662757" y="2057770"/>
                    <a:pt x="913845" y="2254228"/>
                    <a:pt x="1211648" y="2254228"/>
                  </a:cubicBezTo>
                  <a:cubicBezTo>
                    <a:pt x="1345951" y="2254228"/>
                    <a:pt x="1468576" y="2213929"/>
                    <a:pt x="1567843" y="2148443"/>
                  </a:cubicBezTo>
                  <a:cubicBezTo>
                    <a:pt x="1567843" y="2163555"/>
                    <a:pt x="1562004" y="2183704"/>
                    <a:pt x="1562004" y="2203854"/>
                  </a:cubicBezTo>
                  <a:cubicBezTo>
                    <a:pt x="1562004" y="2480910"/>
                    <a:pt x="1824771" y="2707592"/>
                    <a:pt x="2145931" y="2707592"/>
                  </a:cubicBezTo>
                  <a:cubicBezTo>
                    <a:pt x="2449573" y="2707592"/>
                    <a:pt x="2700661" y="2506097"/>
                    <a:pt x="2729858" y="2249190"/>
                  </a:cubicBezTo>
                  <a:cubicBezTo>
                    <a:pt x="2834965" y="2375125"/>
                    <a:pt x="3004303" y="2455723"/>
                    <a:pt x="3196999" y="2455723"/>
                  </a:cubicBezTo>
                  <a:cubicBezTo>
                    <a:pt x="3518159" y="2455723"/>
                    <a:pt x="3780926" y="2229041"/>
                    <a:pt x="3780926" y="1951985"/>
                  </a:cubicBezTo>
                  <a:cubicBezTo>
                    <a:pt x="3780926" y="1936873"/>
                    <a:pt x="3780926" y="1921761"/>
                    <a:pt x="3780926" y="1906648"/>
                  </a:cubicBezTo>
                  <a:cubicBezTo>
                    <a:pt x="3850997" y="1931835"/>
                    <a:pt x="3932747" y="1951985"/>
                    <a:pt x="4014497" y="1951985"/>
                  </a:cubicBezTo>
                  <a:cubicBezTo>
                    <a:pt x="4335657" y="1951985"/>
                    <a:pt x="4598424" y="1725303"/>
                    <a:pt x="4598424" y="1448247"/>
                  </a:cubicBezTo>
                  <a:cubicBezTo>
                    <a:pt x="4598424" y="1171191"/>
                    <a:pt x="4335657" y="944509"/>
                    <a:pt x="4014497" y="94450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D6A775D-E282-49CA-944A-223804A189DD}"/>
                </a:ext>
              </a:extLst>
            </p:cNvPr>
            <p:cNvSpPr/>
            <p:nvPr/>
          </p:nvSpPr>
          <p:spPr>
            <a:xfrm>
              <a:off x="7535831" y="2898196"/>
              <a:ext cx="759105" cy="654859"/>
            </a:xfrm>
            <a:custGeom>
              <a:avLst/>
              <a:gdLst/>
              <a:ahLst/>
              <a:cxnLst/>
              <a:rect l="0" t="0" r="0" b="0"/>
              <a:pathLst>
                <a:path w="759104" h="654859">
                  <a:moveTo>
                    <a:pt x="744507" y="340023"/>
                  </a:moveTo>
                  <a:cubicBezTo>
                    <a:pt x="744507" y="506947"/>
                    <a:pt x="587647" y="642266"/>
                    <a:pt x="394151" y="642266"/>
                  </a:cubicBezTo>
                  <a:cubicBezTo>
                    <a:pt x="200654" y="642266"/>
                    <a:pt x="43795" y="506947"/>
                    <a:pt x="43795" y="340023"/>
                  </a:cubicBezTo>
                  <a:cubicBezTo>
                    <a:pt x="43795" y="173099"/>
                    <a:pt x="200654" y="37780"/>
                    <a:pt x="394151" y="37780"/>
                  </a:cubicBezTo>
                  <a:cubicBezTo>
                    <a:pt x="587647" y="37780"/>
                    <a:pt x="744507" y="173099"/>
                    <a:pt x="744507" y="34002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C81392F7-37FA-4B3C-AE8C-9D7D5B8DCFFC}"/>
                </a:ext>
              </a:extLst>
            </p:cNvPr>
            <p:cNvSpPr/>
            <p:nvPr/>
          </p:nvSpPr>
          <p:spPr>
            <a:xfrm>
              <a:off x="6922708" y="3502682"/>
              <a:ext cx="583927" cy="503738"/>
            </a:xfrm>
            <a:custGeom>
              <a:avLst/>
              <a:gdLst/>
              <a:ahLst/>
              <a:cxnLst/>
              <a:rect l="0" t="0" r="0" b="0"/>
              <a:pathLst>
                <a:path w="583926" h="503738">
                  <a:moveTo>
                    <a:pt x="569329" y="264462"/>
                  </a:moveTo>
                  <a:cubicBezTo>
                    <a:pt x="569329" y="389656"/>
                    <a:pt x="451684" y="491145"/>
                    <a:pt x="306562" y="491145"/>
                  </a:cubicBezTo>
                  <a:cubicBezTo>
                    <a:pt x="161439" y="491145"/>
                    <a:pt x="43795" y="389656"/>
                    <a:pt x="43795" y="264462"/>
                  </a:cubicBezTo>
                  <a:cubicBezTo>
                    <a:pt x="43795" y="139269"/>
                    <a:pt x="161439" y="37780"/>
                    <a:pt x="306562" y="37780"/>
                  </a:cubicBezTo>
                  <a:cubicBezTo>
                    <a:pt x="451684" y="37780"/>
                    <a:pt x="569329" y="139269"/>
                    <a:pt x="569329" y="26446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AE3EA9D-67C1-451C-99F1-8C99A0182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84" y="2686619"/>
            <a:ext cx="1750630" cy="1871363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E9DB735-CCAA-43F7-8A4D-0C5F24AAA060}"/>
              </a:ext>
            </a:extLst>
          </p:cNvPr>
          <p:cNvCxnSpPr/>
          <p:nvPr/>
        </p:nvCxnSpPr>
        <p:spPr>
          <a:xfrm flipV="1">
            <a:off x="2532614" y="2686619"/>
            <a:ext cx="1226112" cy="646122"/>
          </a:xfrm>
          <a:prstGeom prst="straightConnector1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A3414C85-5CF0-41B5-991B-9B6D6E229E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970" y="1942553"/>
            <a:ext cx="1030605" cy="1030605"/>
          </a:xfrm>
          <a:prstGeom prst="rect">
            <a:avLst/>
          </a:prstGeom>
        </p:spPr>
      </p:pic>
      <p:sp>
        <p:nvSpPr>
          <p:cNvPr id="10" name="文本框 10">
            <a:extLst>
              <a:ext uri="{FF2B5EF4-FFF2-40B4-BE49-F238E27FC236}">
                <a16:creationId xmlns:a16="http://schemas.microsoft.com/office/drawing/2014/main" id="{8FF0C25C-EA05-4E53-B956-53A75F95066D}"/>
              </a:ext>
            </a:extLst>
          </p:cNvPr>
          <p:cNvSpPr txBox="1"/>
          <p:nvPr/>
        </p:nvSpPr>
        <p:spPr>
          <a:xfrm>
            <a:off x="4001850" y="2973158"/>
            <a:ext cx="907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lib1</a:t>
            </a:r>
            <a:endParaRPr lang="zh-CN" altLang="en-US" sz="2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CCAEEB2-2DEE-4F7E-BD84-67820D561A1A}"/>
              </a:ext>
            </a:extLst>
          </p:cNvPr>
          <p:cNvCxnSpPr/>
          <p:nvPr/>
        </p:nvCxnSpPr>
        <p:spPr>
          <a:xfrm flipV="1">
            <a:off x="4888506" y="1811734"/>
            <a:ext cx="1226112" cy="646122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F3875573-3544-4F9C-B9C0-01098D419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91" y="1488673"/>
            <a:ext cx="646122" cy="64612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3414C85-5CF0-41B5-991B-9B6D6E229E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183" y="973371"/>
            <a:ext cx="646122" cy="64612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3414C85-5CF0-41B5-991B-9B6D6E229E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217" y="887658"/>
            <a:ext cx="646122" cy="64612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3414C85-5CF0-41B5-991B-9B6D6E229E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4" y="1571499"/>
            <a:ext cx="1030605" cy="10306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3414C85-5CF0-41B5-991B-9B6D6E229E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762" y="1169586"/>
            <a:ext cx="698170" cy="6981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3414C85-5CF0-41B5-991B-9B6D6E229E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721" y="1691688"/>
            <a:ext cx="838364" cy="838364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BEC5B6B-7221-44FF-963D-4C63EA525CCC}"/>
              </a:ext>
            </a:extLst>
          </p:cNvPr>
          <p:cNvCxnSpPr/>
          <p:nvPr/>
        </p:nvCxnSpPr>
        <p:spPr>
          <a:xfrm>
            <a:off x="2691926" y="4094741"/>
            <a:ext cx="1066800" cy="46324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00D6229A-4535-4FB7-9A3B-51911FA65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970" y="4094741"/>
            <a:ext cx="1030605" cy="1030605"/>
          </a:xfrm>
          <a:prstGeom prst="rect">
            <a:avLst/>
          </a:prstGeom>
        </p:spPr>
      </p:pic>
      <p:sp>
        <p:nvSpPr>
          <p:cNvPr id="20" name="文本框 27">
            <a:extLst>
              <a:ext uri="{FF2B5EF4-FFF2-40B4-BE49-F238E27FC236}">
                <a16:creationId xmlns:a16="http://schemas.microsoft.com/office/drawing/2014/main" id="{1AB6FE99-1A93-4C70-B31D-66F0965A4C97}"/>
              </a:ext>
            </a:extLst>
          </p:cNvPr>
          <p:cNvSpPr txBox="1"/>
          <p:nvPr/>
        </p:nvSpPr>
        <p:spPr>
          <a:xfrm>
            <a:off x="4001850" y="5125346"/>
            <a:ext cx="907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lib2</a:t>
            </a:r>
            <a:endParaRPr lang="zh-CN" altLang="en-US" sz="2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F081A5D-4B5F-4596-9982-5B2E93D75FBC}"/>
              </a:ext>
            </a:extLst>
          </p:cNvPr>
          <p:cNvCxnSpPr/>
          <p:nvPr/>
        </p:nvCxnSpPr>
        <p:spPr>
          <a:xfrm>
            <a:off x="4888506" y="4786746"/>
            <a:ext cx="143054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形 32" descr="思想气泡">
            <a:extLst>
              <a:ext uri="{FF2B5EF4-FFF2-40B4-BE49-F238E27FC236}">
                <a16:creationId xmlns:a16="http://schemas.microsoft.com/office/drawing/2014/main" id="{E73BA4B3-0948-424D-B872-191CAECE1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1256" y="3859390"/>
            <a:ext cx="3527269" cy="304288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EB3D382-824B-41D4-B258-7801E10DC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476" y="4578768"/>
            <a:ext cx="872827" cy="872827"/>
          </a:xfrm>
          <a:prstGeom prst="rect">
            <a:avLst/>
          </a:prstGeom>
        </p:spPr>
      </p:pic>
      <p:pic>
        <p:nvPicPr>
          <p:cNvPr id="24" name="图形 34">
            <a:extLst>
              <a:ext uri="{FF2B5EF4-FFF2-40B4-BE49-F238E27FC236}">
                <a16:creationId xmlns:a16="http://schemas.microsoft.com/office/drawing/2014/main" id="{E9686CBF-45A2-49D6-8C85-6506C51021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1884" y="1867756"/>
            <a:ext cx="933450" cy="647700"/>
          </a:xfrm>
          <a:prstGeom prst="rect">
            <a:avLst/>
          </a:prstGeom>
        </p:spPr>
      </p:pic>
      <p:pic>
        <p:nvPicPr>
          <p:cNvPr id="25" name="图形 35">
            <a:extLst>
              <a:ext uri="{FF2B5EF4-FFF2-40B4-BE49-F238E27FC236}">
                <a16:creationId xmlns:a16="http://schemas.microsoft.com/office/drawing/2014/main" id="{1AAB77EB-C241-4CB8-BF5E-8F2324DAB5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0268" y="4776092"/>
            <a:ext cx="933450" cy="647700"/>
          </a:xfrm>
          <a:prstGeom prst="rect">
            <a:avLst/>
          </a:prstGeom>
        </p:spPr>
      </p:pic>
      <p:pic>
        <p:nvPicPr>
          <p:cNvPr id="7" name="图形 6" descr="用户">
            <a:extLst>
              <a:ext uri="{FF2B5EF4-FFF2-40B4-BE49-F238E27FC236}">
                <a16:creationId xmlns:a16="http://schemas.microsoft.com/office/drawing/2014/main" id="{0A48E78F-DB07-40AA-8FFD-E2936220F2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34441" y="4644026"/>
            <a:ext cx="914400" cy="914400"/>
          </a:xfrm>
          <a:prstGeom prst="rect">
            <a:avLst/>
          </a:prstGeom>
        </p:spPr>
      </p:pic>
      <p:sp>
        <p:nvSpPr>
          <p:cNvPr id="31" name="灯片编号占位符 10">
            <a:extLst>
              <a:ext uri="{FF2B5EF4-FFF2-40B4-BE49-F238E27FC236}">
                <a16:creationId xmlns:a16="http://schemas.microsoft.com/office/drawing/2014/main" id="{F2E8B45D-825F-41AF-B3C5-E8005B991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13581" y="6492875"/>
            <a:ext cx="2743200" cy="365125"/>
          </a:xfrm>
        </p:spPr>
        <p:txBody>
          <a:bodyPr/>
          <a:lstStyle/>
          <a:p>
            <a:r>
              <a:rPr lang="en-US" altLang="zh-CN" sz="2000" dirty="0"/>
              <a:t>-2-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922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791D896E-B451-4C82-944B-938C38285C1F}"/>
              </a:ext>
            </a:extLst>
          </p:cNvPr>
          <p:cNvSpPr txBox="1"/>
          <p:nvPr/>
        </p:nvSpPr>
        <p:spPr>
          <a:xfrm>
            <a:off x="1710193" y="5148289"/>
            <a:ext cx="3998210" cy="1323439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954(42%)</a:t>
            </a:r>
            <a:endParaRPr lang="zh-CN" altLang="en-US" sz="8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FAD827-92FF-48DC-9653-5CE722087679}"/>
              </a:ext>
            </a:extLst>
          </p:cNvPr>
          <p:cNvSpPr txBox="1"/>
          <p:nvPr/>
        </p:nvSpPr>
        <p:spPr>
          <a:xfrm>
            <a:off x="1169981" y="3811557"/>
            <a:ext cx="4538422" cy="1323439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1003(44%)</a:t>
            </a:r>
            <a:endParaRPr lang="zh-CN" altLang="en-US" sz="8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2B8F06-4E6C-4E3B-91AC-A9ED867094A0}"/>
              </a:ext>
            </a:extLst>
          </p:cNvPr>
          <p:cNvSpPr txBox="1"/>
          <p:nvPr/>
        </p:nvSpPr>
        <p:spPr>
          <a:xfrm>
            <a:off x="1244683" y="2478986"/>
            <a:ext cx="4538422" cy="1323439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1457(64%)</a:t>
            </a:r>
            <a:endParaRPr lang="zh-CN" altLang="en-US" sz="8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6D0420-DE0C-4D4A-93A6-C30E4D7B2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93071"/>
            <a:ext cx="3872024" cy="627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/>
              <a:t>Popular Java projects</a:t>
            </a:r>
            <a:endParaRPr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C84153-91BB-4A15-9443-AB2C6498244D}"/>
              </a:ext>
            </a:extLst>
          </p:cNvPr>
          <p:cNvSpPr txBox="1"/>
          <p:nvPr/>
        </p:nvSpPr>
        <p:spPr>
          <a:xfrm>
            <a:off x="2536541" y="1293811"/>
            <a:ext cx="2345514" cy="1323439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2289</a:t>
            </a:r>
            <a:endParaRPr lang="zh-CN" altLang="en-US" sz="8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8553F3-70E4-4C2E-85AA-CF3F622FE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768" y="1035419"/>
            <a:ext cx="4725059" cy="1629002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C4364D5-553E-4690-BC17-8BEB7F3673E0}"/>
              </a:ext>
            </a:extLst>
          </p:cNvPr>
          <p:cNvSpPr txBox="1">
            <a:spLocks/>
          </p:cNvSpPr>
          <p:nvPr/>
        </p:nvSpPr>
        <p:spPr>
          <a:xfrm>
            <a:off x="6095999" y="2777939"/>
            <a:ext cx="5262563" cy="1076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200" dirty="0"/>
              <a:t>Projects contain the same library of different versions</a:t>
            </a:r>
            <a:endParaRPr lang="zh-CN" altLang="en-US" sz="32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08B03D4E-28B6-4666-89AF-36FD117E78D7}"/>
              </a:ext>
            </a:extLst>
          </p:cNvPr>
          <p:cNvSpPr txBox="1">
            <a:spLocks/>
          </p:cNvSpPr>
          <p:nvPr/>
        </p:nvSpPr>
        <p:spPr>
          <a:xfrm>
            <a:off x="6095999" y="4116299"/>
            <a:ext cx="5819776" cy="1076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200" dirty="0"/>
              <a:t>Projects contain the duplicate classes in different libraries</a:t>
            </a:r>
            <a:endParaRPr lang="zh-CN" altLang="en-US" sz="32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C98D09C-DAF8-4B4A-A55C-59726E99EA2D}"/>
              </a:ext>
            </a:extLst>
          </p:cNvPr>
          <p:cNvSpPr txBox="1">
            <a:spLocks/>
          </p:cNvSpPr>
          <p:nvPr/>
        </p:nvSpPr>
        <p:spPr>
          <a:xfrm>
            <a:off x="6095999" y="5453788"/>
            <a:ext cx="5819776" cy="1076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/>
              <a:t>Projects contain both conflicting classes and libraries</a:t>
            </a:r>
            <a:endParaRPr lang="zh-CN" altLang="en-US" sz="3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1378714-AD13-40AB-AC48-6E873B61B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14" y="2396222"/>
            <a:ext cx="5262561" cy="143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6EB495-3A69-4B1D-96A1-BEBFD87F3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12" y="3905273"/>
            <a:ext cx="5262563" cy="13223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006BA09-F70B-4C3C-BA36-8AA4D3724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71" y="5348538"/>
            <a:ext cx="5004902" cy="1202494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6C150A90-0A24-4C59-A956-6DD374B7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688"/>
            <a:ext cx="10515600" cy="1325563"/>
          </a:xfrm>
        </p:spPr>
        <p:txBody>
          <a:bodyPr/>
          <a:lstStyle/>
          <a:p>
            <a:r>
              <a:rPr lang="en-US" altLang="zh-CN" b="1" dirty="0"/>
              <a:t>Observations</a:t>
            </a:r>
            <a:endParaRPr lang="zh-CN" altLang="en-US" b="1" dirty="0"/>
          </a:p>
        </p:txBody>
      </p:sp>
      <p:sp>
        <p:nvSpPr>
          <p:cNvPr id="17" name="灯片编号占位符 10">
            <a:extLst>
              <a:ext uri="{FF2B5EF4-FFF2-40B4-BE49-F238E27FC236}">
                <a16:creationId xmlns:a16="http://schemas.microsoft.com/office/drawing/2014/main" id="{5FD07A0C-F58B-4678-B693-8D725760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13581" y="6492875"/>
            <a:ext cx="2743200" cy="365125"/>
          </a:xfrm>
        </p:spPr>
        <p:txBody>
          <a:bodyPr/>
          <a:lstStyle/>
          <a:p>
            <a:r>
              <a:rPr lang="en-US" altLang="zh-CN" sz="2000" dirty="0"/>
              <a:t>-3-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80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57"/>
    </mc:Choice>
    <mc:Fallback xmlns="">
      <p:transition spd="slow" advTm="29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33333E-6 4.81481E-6 L 3.33333E-6 -0.07223 " pathEditMode="relative" rAng="0" ptsTypes="AA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04167E-6 -3.7037E-7 L -1.04167E-6 -0.07222 " pathEditMode="relative" rAng="0" ptsTypes="AA">
                                      <p:cBhvr>
                                        <p:cTn id="2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25E-6 -4.81481E-6 L -1.25E-6 -0.07222 " pathEditMode="relative" rAng="0" ptsTypes="AA">
                                      <p:cBhvr>
                                        <p:cTn id="4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33333E-6 -2.22222E-6 L 3.33333E-6 -0.07222 " pathEditMode="relative" rAng="0" ptsTypes="AA">
                                      <p:cBhvr>
                                        <p:cTn id="5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5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4" grpId="0"/>
      <p:bldP spid="14" grpId="1"/>
      <p:bldP spid="13" grpId="0"/>
      <p:bldP spid="13" grpId="1"/>
      <p:bldP spid="4" grpId="0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地图&#10;&#10;已生成高可信度的说明">
            <a:extLst>
              <a:ext uri="{FF2B5EF4-FFF2-40B4-BE49-F238E27FC236}">
                <a16:creationId xmlns:a16="http://schemas.microsoft.com/office/drawing/2014/main" id="{1592C134-651E-42DE-9037-3D57851D4E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96" b="4322"/>
          <a:stretch/>
        </p:blipFill>
        <p:spPr>
          <a:xfrm>
            <a:off x="365760" y="0"/>
            <a:ext cx="11826240" cy="6652261"/>
          </a:xfrm>
          <a:prstGeom prst="rect">
            <a:avLst/>
          </a:prstGeom>
        </p:spPr>
      </p:pic>
      <p:sp>
        <p:nvSpPr>
          <p:cNvPr id="5" name="灯片编号占位符 10">
            <a:extLst>
              <a:ext uri="{FF2B5EF4-FFF2-40B4-BE49-F238E27FC236}">
                <a16:creationId xmlns:a16="http://schemas.microsoft.com/office/drawing/2014/main" id="{1B47B167-5900-46F5-8014-EBD6882E7588}"/>
              </a:ext>
            </a:extLst>
          </p:cNvPr>
          <p:cNvSpPr txBox="1">
            <a:spLocks/>
          </p:cNvSpPr>
          <p:nvPr/>
        </p:nvSpPr>
        <p:spPr>
          <a:xfrm>
            <a:off x="5013581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-4-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9329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34"/>
    </mc:Choice>
    <mc:Fallback xmlns="">
      <p:transition spd="slow" advTm="2413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D815F3-7E7E-4101-80B7-82D9C4D9D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102"/>
            <a:ext cx="10515600" cy="1325563"/>
          </a:xfrm>
        </p:spPr>
        <p:txBody>
          <a:bodyPr/>
          <a:lstStyle/>
          <a:p>
            <a:r>
              <a:rPr lang="en-US" altLang="zh-CN" b="1" dirty="0"/>
              <a:t>Example 3</a:t>
            </a:r>
            <a:endParaRPr lang="zh-CN" altLang="en-US" b="1" dirty="0"/>
          </a:p>
        </p:txBody>
      </p:sp>
      <p:pic>
        <p:nvPicPr>
          <p:cNvPr id="4" name="图片 3" descr="图片包含 屏幕截图&#10;&#10;已生成极高可信度的说明">
            <a:extLst>
              <a:ext uri="{FF2B5EF4-FFF2-40B4-BE49-F238E27FC236}">
                <a16:creationId xmlns:a16="http://schemas.microsoft.com/office/drawing/2014/main" id="{5F2301F4-4D4A-4FA2-9F74-5E40E1E03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61" y="1435506"/>
            <a:ext cx="10243678" cy="51673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729E07C-D543-4F3F-AF7B-4A036C677588}"/>
              </a:ext>
            </a:extLst>
          </p:cNvPr>
          <p:cNvSpPr txBox="1"/>
          <p:nvPr/>
        </p:nvSpPr>
        <p:spPr>
          <a:xfrm>
            <a:off x="6850911" y="3454672"/>
            <a:ext cx="2747868" cy="92333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879 days!</a:t>
            </a:r>
            <a:endParaRPr lang="zh-CN" altLang="en-US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4453C4-5332-48D4-B8BB-CFA8F7DE448E}"/>
              </a:ext>
            </a:extLst>
          </p:cNvPr>
          <p:cNvSpPr txBox="1"/>
          <p:nvPr/>
        </p:nvSpPr>
        <p:spPr>
          <a:xfrm>
            <a:off x="4909586" y="1922626"/>
            <a:ext cx="6785832" cy="92333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176 downstream clients!</a:t>
            </a:r>
            <a:endParaRPr lang="zh-CN" altLang="en-US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478FCB-4E8E-484F-A64B-F12887DAD140}"/>
              </a:ext>
            </a:extLst>
          </p:cNvPr>
          <p:cNvSpPr txBox="1"/>
          <p:nvPr/>
        </p:nvSpPr>
        <p:spPr>
          <a:xfrm>
            <a:off x="5384965" y="4772963"/>
            <a:ext cx="5679760" cy="92333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Maven-shade-plugin</a:t>
            </a:r>
            <a:endParaRPr lang="zh-CN" altLang="en-US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9" name="灯片编号占位符 10">
            <a:extLst>
              <a:ext uri="{FF2B5EF4-FFF2-40B4-BE49-F238E27FC236}">
                <a16:creationId xmlns:a16="http://schemas.microsoft.com/office/drawing/2014/main" id="{6E86C652-7DD0-4EEB-A1EE-D183C1B2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13581" y="6492875"/>
            <a:ext cx="2743200" cy="365125"/>
          </a:xfrm>
        </p:spPr>
        <p:txBody>
          <a:bodyPr/>
          <a:lstStyle/>
          <a:p>
            <a:r>
              <a:rPr lang="en-US" altLang="zh-CN" sz="2000" dirty="0"/>
              <a:t>-5-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15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5"/>
    </mc:Choice>
    <mc:Fallback xmlns="">
      <p:transition spd="slow" advTm="1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愤怒的脸，没有填充">
            <a:extLst>
              <a:ext uri="{FF2B5EF4-FFF2-40B4-BE49-F238E27FC236}">
                <a16:creationId xmlns:a16="http://schemas.microsoft.com/office/drawing/2014/main" id="{E7242F25-2578-44FF-8444-37D4859C6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1103" y="494270"/>
            <a:ext cx="914400" cy="9144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7F344EA-FA1A-45F3-8B4E-158323C5D8BE}"/>
              </a:ext>
            </a:extLst>
          </p:cNvPr>
          <p:cNvGrpSpPr/>
          <p:nvPr/>
        </p:nvGrpSpPr>
        <p:grpSpPr>
          <a:xfrm>
            <a:off x="537210" y="1325267"/>
            <a:ext cx="9829210" cy="3653790"/>
            <a:chOff x="537210" y="1325267"/>
            <a:chExt cx="9829210" cy="365379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9511462-4650-4D8B-8632-604CAE987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210" y="1325267"/>
              <a:ext cx="9829210" cy="3653790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D9739E1-6F56-457F-9963-372FF4AE610F}"/>
                </a:ext>
              </a:extLst>
            </p:cNvPr>
            <p:cNvCxnSpPr/>
            <p:nvPr/>
          </p:nvCxnSpPr>
          <p:spPr>
            <a:xfrm>
              <a:off x="1325880" y="3429000"/>
              <a:ext cx="652272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3AB2FD9-62AA-4573-82E7-4A56B8C45761}"/>
              </a:ext>
            </a:extLst>
          </p:cNvPr>
          <p:cNvGrpSpPr/>
          <p:nvPr/>
        </p:nvGrpSpPr>
        <p:grpSpPr>
          <a:xfrm>
            <a:off x="2166990" y="909768"/>
            <a:ext cx="9859414" cy="5673090"/>
            <a:chOff x="2210076" y="1104287"/>
            <a:chExt cx="9859414" cy="567309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18A334E-567B-4D30-8DE6-C1C90F85C5BA}"/>
                </a:ext>
              </a:extLst>
            </p:cNvPr>
            <p:cNvGrpSpPr/>
            <p:nvPr/>
          </p:nvGrpSpPr>
          <p:grpSpPr>
            <a:xfrm>
              <a:off x="2210076" y="1104287"/>
              <a:ext cx="7838696" cy="5673090"/>
              <a:chOff x="2210076" y="1104287"/>
              <a:chExt cx="7838696" cy="5673090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CB2726FB-F7B6-48EF-BFD2-C80EF7C096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0076" y="1104287"/>
                <a:ext cx="7838696" cy="5673090"/>
              </a:xfrm>
              <a:prstGeom prst="rect">
                <a:avLst/>
              </a:prstGeom>
            </p:spPr>
          </p:pic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DBC34702-6D96-4B49-B2D8-34377DFAB691}"/>
                  </a:ext>
                </a:extLst>
              </p:cNvPr>
              <p:cNvCxnSpPr/>
              <p:nvPr/>
            </p:nvCxnSpPr>
            <p:spPr>
              <a:xfrm>
                <a:off x="2651760" y="2926080"/>
                <a:ext cx="6370320" cy="0"/>
              </a:xfrm>
              <a:prstGeom prst="line">
                <a:avLst/>
              </a:prstGeom>
              <a:ln w="412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A679545D-75EF-4E5A-A69E-F7CB8BAF1717}"/>
                  </a:ext>
                </a:extLst>
              </p:cNvPr>
              <p:cNvCxnSpPr/>
              <p:nvPr/>
            </p:nvCxnSpPr>
            <p:spPr>
              <a:xfrm>
                <a:off x="2651760" y="2377440"/>
                <a:ext cx="6370320" cy="0"/>
              </a:xfrm>
              <a:prstGeom prst="line">
                <a:avLst/>
              </a:prstGeom>
              <a:ln w="412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DBC34702-6D96-4B49-B2D8-34377DFAB691}"/>
                  </a:ext>
                </a:extLst>
              </p:cNvPr>
              <p:cNvCxnSpPr/>
              <p:nvPr/>
            </p:nvCxnSpPr>
            <p:spPr>
              <a:xfrm>
                <a:off x="2651760" y="2651760"/>
                <a:ext cx="6370320" cy="0"/>
              </a:xfrm>
              <a:prstGeom prst="line">
                <a:avLst/>
              </a:prstGeom>
              <a:ln w="412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图形 16" descr="愤怒的脸，没有填充">
              <a:extLst>
                <a:ext uri="{FF2B5EF4-FFF2-40B4-BE49-F238E27FC236}">
                  <a16:creationId xmlns:a16="http://schemas.microsoft.com/office/drawing/2014/main" id="{C86B9B6E-F59B-46FC-9AD3-355EAAAC2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5090" y="2917430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0DEB7F2-CA73-4639-93BA-A1D19A59D470}"/>
              </a:ext>
            </a:extLst>
          </p:cNvPr>
          <p:cNvGrpSpPr/>
          <p:nvPr/>
        </p:nvGrpSpPr>
        <p:grpSpPr>
          <a:xfrm>
            <a:off x="1000897" y="1277878"/>
            <a:ext cx="10988312" cy="4718866"/>
            <a:chOff x="1081178" y="1408670"/>
            <a:chExt cx="10988312" cy="4718866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CD5DF0B-816C-4413-91B2-021736180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1178" y="1408670"/>
              <a:ext cx="8741273" cy="4718866"/>
            </a:xfrm>
            <a:prstGeom prst="rect">
              <a:avLst/>
            </a:prstGeom>
          </p:spPr>
        </p:pic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1674398-E4EA-4761-A907-587949765C88}"/>
                </a:ext>
              </a:extLst>
            </p:cNvPr>
            <p:cNvCxnSpPr/>
            <p:nvPr/>
          </p:nvCxnSpPr>
          <p:spPr>
            <a:xfrm flipV="1">
              <a:off x="1892428" y="3024110"/>
              <a:ext cx="6748652" cy="865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DB2061AA-6CFD-453F-9DE1-E8F80E6F2D04}"/>
                </a:ext>
              </a:extLst>
            </p:cNvPr>
            <p:cNvCxnSpPr/>
            <p:nvPr/>
          </p:nvCxnSpPr>
          <p:spPr>
            <a:xfrm flipV="1">
              <a:off x="1892428" y="3298430"/>
              <a:ext cx="6748652" cy="865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1674398-E4EA-4761-A907-587949765C88}"/>
                </a:ext>
              </a:extLst>
            </p:cNvPr>
            <p:cNvCxnSpPr/>
            <p:nvPr/>
          </p:nvCxnSpPr>
          <p:spPr>
            <a:xfrm flipV="1">
              <a:off x="1975588" y="4556761"/>
              <a:ext cx="6748652" cy="865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图形 23" descr="愤怒的脸，没有填充">
              <a:extLst>
                <a:ext uri="{FF2B5EF4-FFF2-40B4-BE49-F238E27FC236}">
                  <a16:creationId xmlns:a16="http://schemas.microsoft.com/office/drawing/2014/main" id="{E7548BA6-B1ED-49C8-B3EB-25B6DDA1A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5090" y="5197283"/>
              <a:ext cx="914400" cy="914400"/>
            </a:xfrm>
            <a:prstGeom prst="rect">
              <a:avLst/>
            </a:prstGeom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2CA703-78A6-44A2-96A7-805E8E74FC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724400" y="6311900"/>
            <a:ext cx="2743200" cy="365125"/>
          </a:xfrm>
        </p:spPr>
        <p:txBody>
          <a:bodyPr/>
          <a:lstStyle/>
          <a:p>
            <a:fld id="{C3EB003E-9BD2-4D08-98F6-57A5F139D65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92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70F56-A5AE-4348-991D-C3A1B505303A}"/>
              </a:ext>
            </a:extLst>
          </p:cNvPr>
          <p:cNvSpPr txBox="1">
            <a:spLocks/>
          </p:cNvSpPr>
          <p:nvPr/>
        </p:nvSpPr>
        <p:spPr>
          <a:xfrm>
            <a:off x="838200" y="42825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Motivation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D4C3B6-FF73-4E45-AD24-D431D356C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59" y="1635845"/>
            <a:ext cx="645570" cy="67617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386CF7D-7CBC-4670-B3C6-093D3FD5969F}"/>
              </a:ext>
            </a:extLst>
          </p:cNvPr>
          <p:cNvSpPr txBox="1"/>
          <p:nvPr/>
        </p:nvSpPr>
        <p:spPr>
          <a:xfrm>
            <a:off x="1970538" y="1665693"/>
            <a:ext cx="68291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u="sng" dirty="0">
                <a:solidFill>
                  <a:srgbClr val="FF0000"/>
                </a:solidFill>
              </a:rPr>
              <a:t>D</a:t>
            </a:r>
            <a:r>
              <a:rPr lang="en-US" altLang="zh-CN" sz="3200" dirty="0"/>
              <a:t>ependency </a:t>
            </a:r>
            <a:r>
              <a:rPr lang="en-US" altLang="zh-CN" sz="3200" u="sng" dirty="0">
                <a:solidFill>
                  <a:srgbClr val="FF0000"/>
                </a:solidFill>
              </a:rPr>
              <a:t>C</a:t>
            </a:r>
            <a:r>
              <a:rPr lang="en-US" altLang="zh-CN" sz="3200" dirty="0"/>
              <a:t>onflict (</a:t>
            </a:r>
            <a:r>
              <a:rPr lang="en-US" altLang="zh-CN" sz="3200" b="1" dirty="0">
                <a:solidFill>
                  <a:srgbClr val="FF0000"/>
                </a:solidFill>
              </a:rPr>
              <a:t>DC</a:t>
            </a:r>
            <a:r>
              <a:rPr lang="en-US" altLang="zh-CN" sz="3200" dirty="0"/>
              <a:t>) problem is </a:t>
            </a:r>
          </a:p>
          <a:p>
            <a:r>
              <a:rPr lang="en-US" altLang="zh-CN" sz="3200" dirty="0"/>
              <a:t>very common in practice.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AA5253-60B7-483D-BCC0-F7C4FE9A6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59" y="3035779"/>
            <a:ext cx="645570" cy="6761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3A2A046-6BDE-4DD0-A16E-691975DCECE6}"/>
              </a:ext>
            </a:extLst>
          </p:cNvPr>
          <p:cNvSpPr txBox="1"/>
          <p:nvPr/>
        </p:nvSpPr>
        <p:spPr>
          <a:xfrm>
            <a:off x="1970536" y="4524205"/>
            <a:ext cx="98812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Most building tools do not guarantee loading the most</a:t>
            </a:r>
          </a:p>
          <a:p>
            <a:r>
              <a:rPr lang="en-US" altLang="zh-CN" sz="3200" dirty="0"/>
              <a:t>appropriate class for the client project.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6E7AC5-104B-4BFE-93A7-A7430C580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924" y="4524205"/>
            <a:ext cx="645570" cy="67617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6B0B14C-27A5-4565-86E1-02CA3E00A406}"/>
              </a:ext>
            </a:extLst>
          </p:cNvPr>
          <p:cNvSpPr txBox="1"/>
          <p:nvPr/>
        </p:nvSpPr>
        <p:spPr>
          <a:xfrm>
            <a:off x="1924050" y="2991256"/>
            <a:ext cx="99742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Building tools do not differentiate benign from harmful </a:t>
            </a:r>
          </a:p>
          <a:p>
            <a:r>
              <a:rPr lang="en-US" altLang="zh-CN" sz="3200" dirty="0"/>
              <a:t>(e.g., causing runtime exceptions) DC warnings.</a:t>
            </a:r>
            <a:endParaRPr lang="zh-CN" altLang="en-US" sz="3200" dirty="0"/>
          </a:p>
        </p:txBody>
      </p:sp>
      <p:sp>
        <p:nvSpPr>
          <p:cNvPr id="13" name="灯片编号占位符 10">
            <a:extLst>
              <a:ext uri="{FF2B5EF4-FFF2-40B4-BE49-F238E27FC236}">
                <a16:creationId xmlns:a16="http://schemas.microsoft.com/office/drawing/2014/main" id="{6A501F44-D27E-4A99-B599-5D26EB85F104}"/>
              </a:ext>
            </a:extLst>
          </p:cNvPr>
          <p:cNvSpPr txBox="1">
            <a:spLocks/>
          </p:cNvSpPr>
          <p:nvPr/>
        </p:nvSpPr>
        <p:spPr>
          <a:xfrm>
            <a:off x="5013581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/>
              <a:t>-6-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2375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6301">
        <p15:prstTrans prst="crush"/>
      </p:transition>
    </mc:Choice>
    <mc:Fallback xmlns="">
      <p:transition spd="slow" advTm="463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70F56-A5AE-4348-991D-C3A1B505303A}"/>
              </a:ext>
            </a:extLst>
          </p:cNvPr>
          <p:cNvSpPr txBox="1">
            <a:spLocks/>
          </p:cNvSpPr>
          <p:nvPr/>
        </p:nvSpPr>
        <p:spPr>
          <a:xfrm>
            <a:off x="838200" y="42825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Our work</a:t>
            </a:r>
            <a:endParaRPr lang="zh-CN" altLang="en-US" b="1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09F07C6-21ED-455F-BF3E-3C7A98562569}"/>
              </a:ext>
            </a:extLst>
          </p:cNvPr>
          <p:cNvSpPr/>
          <p:nvPr/>
        </p:nvSpPr>
        <p:spPr>
          <a:xfrm>
            <a:off x="616688" y="1584251"/>
            <a:ext cx="2753833" cy="1325563"/>
          </a:xfrm>
          <a:prstGeom prst="roundRect">
            <a:avLst/>
          </a:prstGeom>
          <a:solidFill>
            <a:srgbClr val="1B7CD5"/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CN" sz="2800" dirty="0"/>
              <a:t>Empirical study</a:t>
            </a:r>
            <a:endParaRPr lang="zh-CN" altLang="en-US" sz="28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C0C0090-8CF8-4A85-B9EC-AEFBCF41D29E}"/>
              </a:ext>
            </a:extLst>
          </p:cNvPr>
          <p:cNvSpPr/>
          <p:nvPr/>
        </p:nvSpPr>
        <p:spPr>
          <a:xfrm>
            <a:off x="1061188" y="2265141"/>
            <a:ext cx="2766533" cy="1325563"/>
          </a:xfrm>
          <a:prstGeom prst="roundRect">
            <a:avLst/>
          </a:prstGeom>
          <a:solidFill>
            <a:schemeClr val="bg1"/>
          </a:solidFill>
          <a:ln w="47625">
            <a:solidFill>
              <a:srgbClr val="1B7CD5"/>
            </a:solidFill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CN" sz="2800" dirty="0"/>
              <a:t>Empirical study</a:t>
            </a:r>
            <a:endParaRPr lang="zh-CN" altLang="en-US" sz="2800" dirty="0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5734815D-9EB7-46C0-BEA9-931BE7011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182" y="2341527"/>
            <a:ext cx="343816" cy="35828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D7F893-BEBE-4DC9-9059-0D8EAC4207B3}"/>
              </a:ext>
            </a:extLst>
          </p:cNvPr>
          <p:cNvSpPr txBox="1"/>
          <p:nvPr/>
        </p:nvSpPr>
        <p:spPr>
          <a:xfrm>
            <a:off x="1512521" y="2284314"/>
            <a:ext cx="2201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Manifestation </a:t>
            </a:r>
          </a:p>
          <a:p>
            <a:r>
              <a:rPr lang="en-US" altLang="zh-CN" sz="2400" b="1" dirty="0"/>
              <a:t>Patterns</a:t>
            </a:r>
            <a:endParaRPr lang="zh-CN" altLang="en-US" sz="2400" b="1" dirty="0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29902F08-3697-4F37-9991-7D6CF4642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182" y="3160227"/>
            <a:ext cx="343816" cy="35828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8CF71ED-6518-4D8A-8B40-CDB225400BAC}"/>
              </a:ext>
            </a:extLst>
          </p:cNvPr>
          <p:cNvSpPr txBox="1"/>
          <p:nvPr/>
        </p:nvSpPr>
        <p:spPr>
          <a:xfrm>
            <a:off x="1486071" y="3108537"/>
            <a:ext cx="2254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Fixing Patterns</a:t>
            </a:r>
            <a:endParaRPr lang="zh-CN" altLang="en-US" sz="2400" b="1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FEEBF47-D7B8-47BC-9362-04AF03679488}"/>
              </a:ext>
            </a:extLst>
          </p:cNvPr>
          <p:cNvSpPr/>
          <p:nvPr/>
        </p:nvSpPr>
        <p:spPr>
          <a:xfrm>
            <a:off x="4286988" y="2592612"/>
            <a:ext cx="2753833" cy="1325563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CN" sz="2800" dirty="0"/>
              <a:t>Automated </a:t>
            </a:r>
          </a:p>
          <a:p>
            <a:r>
              <a:rPr lang="en-US" altLang="zh-CN" sz="2800" dirty="0"/>
              <a:t>diagnosis</a:t>
            </a:r>
            <a:endParaRPr lang="zh-CN" altLang="en-US" sz="2800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947EE44-AE8A-4B61-9CB3-8FF3CFA5502C}"/>
              </a:ext>
            </a:extLst>
          </p:cNvPr>
          <p:cNvSpPr/>
          <p:nvPr/>
        </p:nvSpPr>
        <p:spPr>
          <a:xfrm>
            <a:off x="4744188" y="3636393"/>
            <a:ext cx="2753833" cy="1325563"/>
          </a:xfrm>
          <a:prstGeom prst="roundRect">
            <a:avLst/>
          </a:prstGeom>
          <a:solidFill>
            <a:schemeClr val="bg1"/>
          </a:solidFill>
          <a:ln w="47625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CN" sz="2800" dirty="0"/>
              <a:t>Empirical study</a:t>
            </a:r>
            <a:endParaRPr lang="zh-CN" altLang="en-US" sz="2800" dirty="0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EE5FC907-158B-4DDA-AF9E-4350648DB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2582" y="3739032"/>
            <a:ext cx="343816" cy="35828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C1F98CC-4DCD-47A8-AE34-C0CFE4058875}"/>
              </a:ext>
            </a:extLst>
          </p:cNvPr>
          <p:cNvSpPr txBox="1"/>
          <p:nvPr/>
        </p:nvSpPr>
        <p:spPr>
          <a:xfrm>
            <a:off x="5206398" y="3687342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Detection</a:t>
            </a:r>
            <a:endParaRPr lang="zh-CN" altLang="en-US" sz="2400" b="1" dirty="0"/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E3DFCF1-CE13-4148-9F47-AFE62F49D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2582" y="4188146"/>
            <a:ext cx="343816" cy="35828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9689344-99B6-449E-A4E7-A75C0C23084D}"/>
              </a:ext>
            </a:extLst>
          </p:cNvPr>
          <p:cNvSpPr txBox="1"/>
          <p:nvPr/>
        </p:nvSpPr>
        <p:spPr>
          <a:xfrm>
            <a:off x="5206398" y="4136456"/>
            <a:ext cx="21579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Assessing DC</a:t>
            </a:r>
          </a:p>
          <a:p>
            <a:r>
              <a:rPr lang="en-US" altLang="zh-CN" sz="2400" b="1" dirty="0"/>
              <a:t>severity levels</a:t>
            </a:r>
            <a:endParaRPr lang="zh-CN" altLang="en-US" sz="2400" b="1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1F0F1AA-4046-4AFF-8EB2-D12DA418BE59}"/>
              </a:ext>
            </a:extLst>
          </p:cNvPr>
          <p:cNvSpPr/>
          <p:nvPr/>
        </p:nvSpPr>
        <p:spPr>
          <a:xfrm>
            <a:off x="7991682" y="4199329"/>
            <a:ext cx="2753833" cy="1325563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CN" sz="2800" dirty="0"/>
              <a:t>Evaluation</a:t>
            </a:r>
            <a:endParaRPr lang="zh-CN" altLang="en-US" sz="2800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573FF38-2D37-4040-9BBE-FC7763A399AF}"/>
              </a:ext>
            </a:extLst>
          </p:cNvPr>
          <p:cNvSpPr/>
          <p:nvPr/>
        </p:nvSpPr>
        <p:spPr>
          <a:xfrm>
            <a:off x="8448882" y="4824010"/>
            <a:ext cx="2620173" cy="1325563"/>
          </a:xfrm>
          <a:prstGeom prst="roundRect">
            <a:avLst/>
          </a:prstGeom>
          <a:solidFill>
            <a:schemeClr val="bg1"/>
          </a:solidFill>
          <a:ln w="47625"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CN" sz="2800" dirty="0"/>
              <a:t>Empirical study</a:t>
            </a:r>
            <a:endParaRPr lang="zh-CN" altLang="en-US" sz="2800" dirty="0"/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C14FC64D-0276-430B-9487-310C28937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7276" y="4997899"/>
            <a:ext cx="343816" cy="35828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B0BAA1D6-14F0-4018-990C-272715F28FCB}"/>
              </a:ext>
            </a:extLst>
          </p:cNvPr>
          <p:cNvSpPr txBox="1"/>
          <p:nvPr/>
        </p:nvSpPr>
        <p:spPr>
          <a:xfrm>
            <a:off x="8911092" y="4933509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Effectiveness</a:t>
            </a:r>
            <a:endParaRPr lang="zh-CN" altLang="en-US" sz="2400" b="1" dirty="0"/>
          </a:p>
        </p:txBody>
      </p:sp>
      <p:pic>
        <p:nvPicPr>
          <p:cNvPr id="25" name="图形 24">
            <a:extLst>
              <a:ext uri="{FF2B5EF4-FFF2-40B4-BE49-F238E27FC236}">
                <a16:creationId xmlns:a16="http://schemas.microsoft.com/office/drawing/2014/main" id="{3813EB91-ED0D-49D0-9D4B-C7D6AB39D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7276" y="5577638"/>
            <a:ext cx="343816" cy="35828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549B77E-9A94-44A1-A7B3-EA8AF566CDFB}"/>
              </a:ext>
            </a:extLst>
          </p:cNvPr>
          <p:cNvSpPr txBox="1"/>
          <p:nvPr/>
        </p:nvSpPr>
        <p:spPr>
          <a:xfrm>
            <a:off x="8911092" y="5513248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Usefulness</a:t>
            </a:r>
            <a:endParaRPr lang="zh-CN" altLang="en-US" sz="2400" b="1" dirty="0"/>
          </a:p>
        </p:txBody>
      </p:sp>
      <p:sp>
        <p:nvSpPr>
          <p:cNvPr id="27" name="箭头: 圆角右 26">
            <a:extLst>
              <a:ext uri="{FF2B5EF4-FFF2-40B4-BE49-F238E27FC236}">
                <a16:creationId xmlns:a16="http://schemas.microsoft.com/office/drawing/2014/main" id="{0F4DA2ED-A6B7-4B45-9F0F-E8B5270DE4CD}"/>
              </a:ext>
            </a:extLst>
          </p:cNvPr>
          <p:cNvSpPr/>
          <p:nvPr/>
        </p:nvSpPr>
        <p:spPr>
          <a:xfrm rot="5400000">
            <a:off x="4151568" y="1213932"/>
            <a:ext cx="699687" cy="1782609"/>
          </a:xfrm>
          <a:prstGeom prst="bentArrow">
            <a:avLst/>
          </a:prstGeom>
          <a:solidFill>
            <a:srgbClr val="1B7CD5"/>
          </a:solidFill>
          <a:ln>
            <a:solidFill>
              <a:srgbClr val="1B7CD5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箭头: 圆角右 27">
            <a:extLst>
              <a:ext uri="{FF2B5EF4-FFF2-40B4-BE49-F238E27FC236}">
                <a16:creationId xmlns:a16="http://schemas.microsoft.com/office/drawing/2014/main" id="{AFB49786-BF00-483D-B901-962A1B5FAFEF}"/>
              </a:ext>
            </a:extLst>
          </p:cNvPr>
          <p:cNvSpPr/>
          <p:nvPr/>
        </p:nvSpPr>
        <p:spPr>
          <a:xfrm rot="5400000">
            <a:off x="8069166" y="2797908"/>
            <a:ext cx="699687" cy="1782609"/>
          </a:xfrm>
          <a:prstGeom prst="bentArrow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灯片编号占位符 10">
            <a:extLst>
              <a:ext uri="{FF2B5EF4-FFF2-40B4-BE49-F238E27FC236}">
                <a16:creationId xmlns:a16="http://schemas.microsoft.com/office/drawing/2014/main" id="{4D52C5F0-17C0-4B92-9D54-0859E973B98F}"/>
              </a:ext>
            </a:extLst>
          </p:cNvPr>
          <p:cNvSpPr txBox="1">
            <a:spLocks/>
          </p:cNvSpPr>
          <p:nvPr/>
        </p:nvSpPr>
        <p:spPr>
          <a:xfrm>
            <a:off x="5013581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/>
              <a:t>-7-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0398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05"/>
    </mc:Choice>
    <mc:Fallback xmlns="">
      <p:transition spd="slow" advTm="4320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4|7.4|17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1.6|9.8|1.9|10.9|6.2|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6|32.7|0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9|1.8|1.6|2.2|3.9|0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5.9|0.5|2.4|1.2|3.2|0.3|0.6|0.5|2.4|5.4|0.2|1|0.5|13.4|0.5|3.3|6.7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7.7|5.1|4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8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10.1|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1|0.5|20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Snowy road design template</Template>
  <TotalTime>10970</TotalTime>
  <Words>1283</Words>
  <Application>Microsoft Office PowerPoint</Application>
  <PresentationFormat>宽屏</PresentationFormat>
  <Paragraphs>258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等线</vt:lpstr>
      <vt:lpstr>等线 Light</vt:lpstr>
      <vt:lpstr>Aharoni</vt:lpstr>
      <vt:lpstr>Arial</vt:lpstr>
      <vt:lpstr>Arial Rounded MT Bold</vt:lpstr>
      <vt:lpstr>Baskerville Old Face</vt:lpstr>
      <vt:lpstr>Bookman Old Style</vt:lpstr>
      <vt:lpstr>Bradley Hand ITC</vt:lpstr>
      <vt:lpstr>Broadway</vt:lpstr>
      <vt:lpstr>Calisto MT</vt:lpstr>
      <vt:lpstr>Copperplate Gothic Light</vt:lpstr>
      <vt:lpstr>Wingdings</vt:lpstr>
      <vt:lpstr>Office 主题​​</vt:lpstr>
      <vt:lpstr>Do the Dependency Conflicts in My Project Matter?</vt:lpstr>
      <vt:lpstr>Example 1</vt:lpstr>
      <vt:lpstr>Example 2</vt:lpstr>
      <vt:lpstr>Observations</vt:lpstr>
      <vt:lpstr>PowerPoint 演示文稿</vt:lpstr>
      <vt:lpstr>Example 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the Dependency Conflicts in My Project Matter?</dc:title>
  <dc:creator>王莹</dc:creator>
  <cp:lastModifiedBy>莹 王</cp:lastModifiedBy>
  <cp:revision>889</cp:revision>
  <cp:lastPrinted>2019-01-07T02:20:15Z</cp:lastPrinted>
  <dcterms:created xsi:type="dcterms:W3CDTF">2018-09-06T12:23:18Z</dcterms:created>
  <dcterms:modified xsi:type="dcterms:W3CDTF">2019-01-13T08:44:05Z</dcterms:modified>
</cp:coreProperties>
</file>